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70" r:id="rId2"/>
    <p:sldId id="330" r:id="rId3"/>
    <p:sldId id="345" r:id="rId4"/>
    <p:sldId id="346" r:id="rId5"/>
    <p:sldId id="352" r:id="rId6"/>
    <p:sldId id="350" r:id="rId7"/>
    <p:sldId id="355" r:id="rId8"/>
    <p:sldId id="372" r:id="rId9"/>
    <p:sldId id="368" r:id="rId10"/>
    <p:sldId id="373" r:id="rId11"/>
    <p:sldId id="356" r:id="rId12"/>
    <p:sldId id="351" r:id="rId13"/>
    <p:sldId id="357" r:id="rId14"/>
    <p:sldId id="358" r:id="rId15"/>
    <p:sldId id="359" r:id="rId16"/>
    <p:sldId id="349" r:id="rId17"/>
    <p:sldId id="360" r:id="rId18"/>
    <p:sldId id="369" r:id="rId19"/>
    <p:sldId id="3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3A3"/>
    <a:srgbClr val="E97C30"/>
    <a:srgbClr val="FBBD00"/>
    <a:srgbClr val="427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3;&#1045;%20&#1059;&#1044;&#1040;&#1051;&#1071;&#1058;&#1068;!!!(&#1044;&#1040;&#1053;&#1053;&#1067;&#1045;)\e.altynov\&#1056;&#1072;&#1073;&#1086;&#1095;&#1080;&#1081;%20&#1089;&#1090;&#1086;&#1083;\&#1048;&#1070;&#1053;&#1068;%20&#1050;&#1054;&#1052;&#1052;&#1045;&#1056;&#1062;\&#1080;&#1084;&#1084;&#1080;&#1084;%20&#1084;%20&#108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3;&#1045;%20&#1059;&#1044;&#1040;&#1051;&#1071;&#1058;&#1068;!!!(&#1044;&#1040;&#1053;&#1053;&#1067;&#1045;)\e.altynov\&#1056;&#1072;&#1073;&#1086;&#1095;&#1080;&#1081;%20&#1089;&#1090;&#1086;&#1083;\&#1048;&#1070;&#1053;&#1068;%20&#1050;&#1054;&#1052;&#1052;&#1045;&#1056;&#1062;\&#1080;&#1084;&#1084;&#1080;&#1084;%20&#1084;%20&#108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DP236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80-4CA2-B15D-D17F366E8D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80-4CA2-B15D-D17F366E8D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80-4CA2-B15D-D17F366E8DD0}"/>
              </c:ext>
            </c:extLst>
          </c:dPt>
          <c:val>
            <c:numRef>
              <c:f>Лист1!$C$2:$C$4</c:f>
              <c:numCache>
                <c:formatCode>General</c:formatCode>
                <c:ptCount val="3"/>
                <c:pt idx="0">
                  <c:v>89</c:v>
                </c:pt>
                <c:pt idx="1">
                  <c:v>17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80-4CA2-B15D-D17F366E8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DP236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CA-4EB4-83E6-6C56ACA9D29A}"/>
              </c:ext>
            </c:extLst>
          </c:dPt>
          <c:dPt>
            <c:idx val="1"/>
            <c:bubble3D val="0"/>
            <c:explosion val="1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CA-4EB4-83E6-6C56ACA9D2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4CA-4EB4-83E6-6C56ACA9D2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4CA-4EB4-83E6-6C56ACA9D29A}"/>
              </c:ext>
            </c:extLst>
          </c:dPt>
          <c:cat>
            <c:strRef>
              <c:f>'DP236'!$J$2:$J$5</c:f>
              <c:strCache>
                <c:ptCount val="4"/>
                <c:pt idx="0">
                  <c:v>По финансовой части заявки</c:v>
                </c:pt>
                <c:pt idx="1">
                  <c:v>По составу преоктной группы</c:v>
                </c:pt>
                <c:pt idx="2">
                  <c:v>отсутствие необходимов документов</c:v>
                </c:pt>
                <c:pt idx="3">
                  <c:v>По содержимому документов заявки</c:v>
                </c:pt>
              </c:strCache>
            </c:strRef>
          </c:cat>
          <c:val>
            <c:numRef>
              <c:f>'DP236'!$K$2:$K$5</c:f>
              <c:numCache>
                <c:formatCode>General</c:formatCode>
                <c:ptCount val="4"/>
                <c:pt idx="0">
                  <c:v>37</c:v>
                </c:pt>
                <c:pt idx="1">
                  <c:v>68</c:v>
                </c:pt>
                <c:pt idx="2">
                  <c:v>53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CA-4EB4-83E6-6C56ACA9D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DP216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3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3F-400D-A784-E9EF3B09F298}"/>
              </c:ext>
            </c:extLst>
          </c:dPt>
          <c:dPt>
            <c:idx val="1"/>
            <c:bubble3D val="0"/>
            <c:explosion val="2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3F-400D-A784-E9EF3B09F2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13F-400D-A784-E9EF3B09F2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3F-400D-A784-E9EF3B09F298}"/>
              </c:ext>
            </c:extLst>
          </c:dPt>
          <c:cat>
            <c:strRef>
              <c:f>'DP216'!$K$2:$K$5</c:f>
              <c:strCache>
                <c:ptCount val="4"/>
                <c:pt idx="0">
                  <c:v>По финансовой части заявки</c:v>
                </c:pt>
                <c:pt idx="1">
                  <c:v>По составу преоктной группы</c:v>
                </c:pt>
                <c:pt idx="2">
                  <c:v>отсутствие необходимов документов</c:v>
                </c:pt>
                <c:pt idx="3">
                  <c:v>По содержимому документов заявки</c:v>
                </c:pt>
              </c:strCache>
            </c:strRef>
          </c:cat>
          <c:val>
            <c:numRef>
              <c:f>'DP216'!$L$2:$L$5</c:f>
              <c:numCache>
                <c:formatCode>General</c:formatCode>
                <c:ptCount val="4"/>
                <c:pt idx="0">
                  <c:v>3</c:v>
                </c:pt>
                <c:pt idx="1">
                  <c:v>83</c:v>
                </c:pt>
                <c:pt idx="2">
                  <c:v>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3F-400D-A784-E9EF3B09F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DP236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CA-4EB4-83E6-6C56ACA9D29A}"/>
              </c:ext>
            </c:extLst>
          </c:dPt>
          <c:dPt>
            <c:idx val="1"/>
            <c:bubble3D val="0"/>
            <c:explosion val="1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CA-4EB4-83E6-6C56ACA9D2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4CA-4EB4-83E6-6C56ACA9D2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4CA-4EB4-83E6-6C56ACA9D29A}"/>
              </c:ext>
            </c:extLst>
          </c:dPt>
          <c:cat>
            <c:strRef>
              <c:f>'DP236'!$J$2:$J$5</c:f>
              <c:strCache>
                <c:ptCount val="4"/>
                <c:pt idx="0">
                  <c:v>По финансовой части заявки</c:v>
                </c:pt>
                <c:pt idx="1">
                  <c:v>По составу преоктной группы</c:v>
                </c:pt>
                <c:pt idx="2">
                  <c:v>отсутствие необходимов документов</c:v>
                </c:pt>
                <c:pt idx="3">
                  <c:v>По содержимому документов заявки</c:v>
                </c:pt>
              </c:strCache>
            </c:strRef>
          </c:cat>
          <c:val>
            <c:numRef>
              <c:f>'DP236'!$K$2:$K$5</c:f>
              <c:numCache>
                <c:formatCode>General</c:formatCode>
                <c:ptCount val="4"/>
                <c:pt idx="0">
                  <c:v>37</c:v>
                </c:pt>
                <c:pt idx="1">
                  <c:v>68</c:v>
                </c:pt>
                <c:pt idx="2">
                  <c:v>53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CA-4EB4-83E6-6C56ACA9D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DP216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3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3F-400D-A784-E9EF3B09F2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3F-400D-A784-E9EF3B09F298}"/>
              </c:ext>
            </c:extLst>
          </c:dPt>
          <c:dPt>
            <c:idx val="2"/>
            <c:bubble3D val="0"/>
            <c:explosion val="19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13F-400D-A784-E9EF3B09F2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3F-400D-A784-E9EF3B09F298}"/>
              </c:ext>
            </c:extLst>
          </c:dPt>
          <c:cat>
            <c:strRef>
              <c:f>'DP216'!$K$2:$K$5</c:f>
              <c:strCache>
                <c:ptCount val="4"/>
                <c:pt idx="0">
                  <c:v>По финансовой части заявки</c:v>
                </c:pt>
                <c:pt idx="1">
                  <c:v>По составу преоктной группы</c:v>
                </c:pt>
                <c:pt idx="2">
                  <c:v>отсутствие необходимов документов</c:v>
                </c:pt>
                <c:pt idx="3">
                  <c:v>По содержимому документов заявки</c:v>
                </c:pt>
              </c:strCache>
            </c:strRef>
          </c:cat>
          <c:val>
            <c:numRef>
              <c:f>'DP216'!$L$2:$L$5</c:f>
              <c:numCache>
                <c:formatCode>General</c:formatCode>
                <c:ptCount val="4"/>
                <c:pt idx="0">
                  <c:v>3</c:v>
                </c:pt>
                <c:pt idx="1">
                  <c:v>83</c:v>
                </c:pt>
                <c:pt idx="2">
                  <c:v>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3F-400D-A784-E9EF3B09F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DP236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CA-4EB4-83E6-6C56ACA9D2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CA-4EB4-83E6-6C56ACA9D29A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4CA-4EB4-83E6-6C56ACA9D2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4CA-4EB4-83E6-6C56ACA9D29A}"/>
              </c:ext>
            </c:extLst>
          </c:dPt>
          <c:cat>
            <c:strRef>
              <c:f>'DP236'!$J$2:$J$5</c:f>
              <c:strCache>
                <c:ptCount val="4"/>
                <c:pt idx="0">
                  <c:v>По финансовой части заявки</c:v>
                </c:pt>
                <c:pt idx="1">
                  <c:v>По составу преоктной группы</c:v>
                </c:pt>
                <c:pt idx="2">
                  <c:v>отсутствие необходимов документов</c:v>
                </c:pt>
                <c:pt idx="3">
                  <c:v>По содержимому документов заявки</c:v>
                </c:pt>
              </c:strCache>
            </c:strRef>
          </c:cat>
          <c:val>
            <c:numRef>
              <c:f>'DP236'!$K$2:$K$5</c:f>
              <c:numCache>
                <c:formatCode>General</c:formatCode>
                <c:ptCount val="4"/>
                <c:pt idx="0">
                  <c:v>37</c:v>
                </c:pt>
                <c:pt idx="1">
                  <c:v>68</c:v>
                </c:pt>
                <c:pt idx="2">
                  <c:v>53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CA-4EB4-83E6-6C56ACA9D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DP216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3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3F-400D-A784-E9EF3B09F2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3F-400D-A784-E9EF3B09F2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13F-400D-A784-E9EF3B09F298}"/>
              </c:ext>
            </c:extLst>
          </c:dPt>
          <c:dPt>
            <c:idx val="3"/>
            <c:bubble3D val="0"/>
            <c:explosion val="25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3F-400D-A784-E9EF3B09F298}"/>
              </c:ext>
            </c:extLst>
          </c:dPt>
          <c:cat>
            <c:strRef>
              <c:f>'DP216'!$K$2:$K$5</c:f>
              <c:strCache>
                <c:ptCount val="4"/>
                <c:pt idx="0">
                  <c:v>По финансовой части заявки</c:v>
                </c:pt>
                <c:pt idx="1">
                  <c:v>По составу преоктной группы</c:v>
                </c:pt>
                <c:pt idx="2">
                  <c:v>отсутствие необходимов документов</c:v>
                </c:pt>
                <c:pt idx="3">
                  <c:v>По содержимому документов заявки</c:v>
                </c:pt>
              </c:strCache>
            </c:strRef>
          </c:cat>
          <c:val>
            <c:numRef>
              <c:f>'DP216'!$L$2:$L$5</c:f>
              <c:numCache>
                <c:formatCode>General</c:formatCode>
                <c:ptCount val="4"/>
                <c:pt idx="0">
                  <c:v>3</c:v>
                </c:pt>
                <c:pt idx="1">
                  <c:v>83</c:v>
                </c:pt>
                <c:pt idx="2">
                  <c:v>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3F-400D-A784-E9EF3B09F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DP236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CA-4EB4-83E6-6C56ACA9D2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CA-4EB4-83E6-6C56ACA9D2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4CA-4EB4-83E6-6C56ACA9D29A}"/>
              </c:ext>
            </c:extLst>
          </c:dPt>
          <c:dPt>
            <c:idx val="3"/>
            <c:bubble3D val="0"/>
            <c:explosion val="14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4CA-4EB4-83E6-6C56ACA9D29A}"/>
              </c:ext>
            </c:extLst>
          </c:dPt>
          <c:cat>
            <c:strRef>
              <c:f>'DP236'!$J$2:$J$5</c:f>
              <c:strCache>
                <c:ptCount val="4"/>
                <c:pt idx="0">
                  <c:v>По финансовой части заявки</c:v>
                </c:pt>
                <c:pt idx="1">
                  <c:v>По составу преоктной группы</c:v>
                </c:pt>
                <c:pt idx="2">
                  <c:v>отсутствие необходимов документов</c:v>
                </c:pt>
                <c:pt idx="3">
                  <c:v>По содержимому документов заявки</c:v>
                </c:pt>
              </c:strCache>
            </c:strRef>
          </c:cat>
          <c:val>
            <c:numRef>
              <c:f>'DP236'!$K$2:$K$5</c:f>
              <c:numCache>
                <c:formatCode>General</c:formatCode>
                <c:ptCount val="4"/>
                <c:pt idx="0">
                  <c:v>37</c:v>
                </c:pt>
                <c:pt idx="1">
                  <c:v>68</c:v>
                </c:pt>
                <c:pt idx="2">
                  <c:v>53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CA-4EB4-83E6-6C56ACA9D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DP216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FC-4BB3-A6D1-FE849A3218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FC-4BB3-A6D1-FE849A3218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BFC-4BB3-A6D1-FE849A32188B}"/>
              </c:ext>
            </c:extLst>
          </c:dP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19</c:v>
                </c:pt>
                <c:pt idx="2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FC-4BB3-A6D1-FE849A321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DP216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3F-400D-A784-E9EF3B09F2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3F-400D-A784-E9EF3B09F2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13F-400D-A784-E9EF3B09F2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3F-400D-A784-E9EF3B09F298}"/>
              </c:ext>
            </c:extLst>
          </c:dPt>
          <c:cat>
            <c:strRef>
              <c:f>'DP216'!$K$2:$K$5</c:f>
              <c:strCache>
                <c:ptCount val="4"/>
                <c:pt idx="0">
                  <c:v>По финансовой части заявки</c:v>
                </c:pt>
                <c:pt idx="1">
                  <c:v>По составу преоктной группы</c:v>
                </c:pt>
                <c:pt idx="2">
                  <c:v>отсутствие необходимов документов</c:v>
                </c:pt>
                <c:pt idx="3">
                  <c:v>По содержимому документов заявки</c:v>
                </c:pt>
              </c:strCache>
            </c:strRef>
          </c:cat>
          <c:val>
            <c:numRef>
              <c:f>'DP216'!$L$2:$L$5</c:f>
              <c:numCache>
                <c:formatCode>General</c:formatCode>
                <c:ptCount val="4"/>
                <c:pt idx="0">
                  <c:v>3</c:v>
                </c:pt>
                <c:pt idx="1">
                  <c:v>83</c:v>
                </c:pt>
                <c:pt idx="2">
                  <c:v>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3F-400D-A784-E9EF3B09F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DP236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CA-4EB4-83E6-6C56ACA9D2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CA-4EB4-83E6-6C56ACA9D2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4CA-4EB4-83E6-6C56ACA9D2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4CA-4EB4-83E6-6C56ACA9D29A}"/>
              </c:ext>
            </c:extLst>
          </c:dPt>
          <c:cat>
            <c:strRef>
              <c:f>'DP236'!$J$2:$J$5</c:f>
              <c:strCache>
                <c:ptCount val="4"/>
                <c:pt idx="0">
                  <c:v>По финансовой части заявки</c:v>
                </c:pt>
                <c:pt idx="1">
                  <c:v>По составу преоктной группы</c:v>
                </c:pt>
                <c:pt idx="2">
                  <c:v>отсутствие необходимов документов</c:v>
                </c:pt>
                <c:pt idx="3">
                  <c:v>По содержимому документов заявки</c:v>
                </c:pt>
              </c:strCache>
            </c:strRef>
          </c:cat>
          <c:val>
            <c:numRef>
              <c:f>'DP236'!$K$2:$K$5</c:f>
              <c:numCache>
                <c:formatCode>General</c:formatCode>
                <c:ptCount val="4"/>
                <c:pt idx="0">
                  <c:v>37</c:v>
                </c:pt>
                <c:pt idx="1">
                  <c:v>68</c:v>
                </c:pt>
                <c:pt idx="2">
                  <c:v>53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CA-4EB4-83E6-6C56ACA9D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DP216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3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3F-400D-A784-E9EF3B09F2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3F-400D-A784-E9EF3B09F2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13F-400D-A784-E9EF3B09F2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3F-400D-A784-E9EF3B09F298}"/>
              </c:ext>
            </c:extLst>
          </c:dPt>
          <c:cat>
            <c:strRef>
              <c:f>'DP216'!$K$2:$K$5</c:f>
              <c:strCache>
                <c:ptCount val="4"/>
                <c:pt idx="0">
                  <c:v>По финансовой части заявки</c:v>
                </c:pt>
                <c:pt idx="1">
                  <c:v>По составу преоктной группы</c:v>
                </c:pt>
                <c:pt idx="2">
                  <c:v>отсутствие необходимов документов</c:v>
                </c:pt>
                <c:pt idx="3">
                  <c:v>По содержимому документов заявки</c:v>
                </c:pt>
              </c:strCache>
            </c:strRef>
          </c:cat>
          <c:val>
            <c:numRef>
              <c:f>'DP216'!$L$2:$L$5</c:f>
              <c:numCache>
                <c:formatCode>General</c:formatCode>
                <c:ptCount val="4"/>
                <c:pt idx="0">
                  <c:v>3</c:v>
                </c:pt>
                <c:pt idx="1">
                  <c:v>83</c:v>
                </c:pt>
                <c:pt idx="2">
                  <c:v>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3F-400D-A784-E9EF3B09F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DP236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34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CA-4EB4-83E6-6C56ACA9D2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CA-4EB4-83E6-6C56ACA9D2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4CA-4EB4-83E6-6C56ACA9D2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4CA-4EB4-83E6-6C56ACA9D29A}"/>
              </c:ext>
            </c:extLst>
          </c:dPt>
          <c:cat>
            <c:strRef>
              <c:f>'DP236'!$J$2:$J$5</c:f>
              <c:strCache>
                <c:ptCount val="4"/>
                <c:pt idx="0">
                  <c:v>По финансовой части заявки</c:v>
                </c:pt>
                <c:pt idx="1">
                  <c:v>По составу преоктной группы</c:v>
                </c:pt>
                <c:pt idx="2">
                  <c:v>отсутствие необходимов документов</c:v>
                </c:pt>
                <c:pt idx="3">
                  <c:v>По содержимому документов заявки</c:v>
                </c:pt>
              </c:strCache>
            </c:strRef>
          </c:cat>
          <c:val>
            <c:numRef>
              <c:f>'DP236'!$K$2:$K$5</c:f>
              <c:numCache>
                <c:formatCode>General</c:formatCode>
                <c:ptCount val="4"/>
                <c:pt idx="0">
                  <c:v>37</c:v>
                </c:pt>
                <c:pt idx="1">
                  <c:v>68</c:v>
                </c:pt>
                <c:pt idx="2">
                  <c:v>53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CA-4EB4-83E6-6C56ACA9D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DP216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3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3F-400D-A784-E9EF3B09F298}"/>
              </c:ext>
            </c:extLst>
          </c:dPt>
          <c:dPt>
            <c:idx val="1"/>
            <c:bubble3D val="0"/>
            <c:explosion val="2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3F-400D-A784-E9EF3B09F2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13F-400D-A784-E9EF3B09F2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3F-400D-A784-E9EF3B09F298}"/>
              </c:ext>
            </c:extLst>
          </c:dPt>
          <c:cat>
            <c:strRef>
              <c:f>'DP216'!$K$2:$K$5</c:f>
              <c:strCache>
                <c:ptCount val="4"/>
                <c:pt idx="0">
                  <c:v>По финансовой части заявки</c:v>
                </c:pt>
                <c:pt idx="1">
                  <c:v>По составу преоктной группы</c:v>
                </c:pt>
                <c:pt idx="2">
                  <c:v>отсутствие необходимов документов</c:v>
                </c:pt>
                <c:pt idx="3">
                  <c:v>По содержимому документов заявки</c:v>
                </c:pt>
              </c:strCache>
            </c:strRef>
          </c:cat>
          <c:val>
            <c:numRef>
              <c:f>'DP216'!$L$2:$L$5</c:f>
              <c:numCache>
                <c:formatCode>General</c:formatCode>
                <c:ptCount val="4"/>
                <c:pt idx="0">
                  <c:v>3</c:v>
                </c:pt>
                <c:pt idx="1">
                  <c:v>83</c:v>
                </c:pt>
                <c:pt idx="2">
                  <c:v>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3F-400D-A784-E9EF3B09F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DP236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CA-4EB4-83E6-6C56ACA9D29A}"/>
              </c:ext>
            </c:extLst>
          </c:dPt>
          <c:dPt>
            <c:idx val="1"/>
            <c:bubble3D val="0"/>
            <c:explosion val="1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CA-4EB4-83E6-6C56ACA9D2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4CA-4EB4-83E6-6C56ACA9D2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4CA-4EB4-83E6-6C56ACA9D29A}"/>
              </c:ext>
            </c:extLst>
          </c:dPt>
          <c:cat>
            <c:strRef>
              <c:f>'DP236'!$J$2:$J$5</c:f>
              <c:strCache>
                <c:ptCount val="4"/>
                <c:pt idx="0">
                  <c:v>По финансовой части заявки</c:v>
                </c:pt>
                <c:pt idx="1">
                  <c:v>По составу преоктной группы</c:v>
                </c:pt>
                <c:pt idx="2">
                  <c:v>отсутствие необходимов документов</c:v>
                </c:pt>
                <c:pt idx="3">
                  <c:v>По содержимому документов заявки</c:v>
                </c:pt>
              </c:strCache>
            </c:strRef>
          </c:cat>
          <c:val>
            <c:numRef>
              <c:f>'DP236'!$K$2:$K$5</c:f>
              <c:numCache>
                <c:formatCode>General</c:formatCode>
                <c:ptCount val="4"/>
                <c:pt idx="0">
                  <c:v>37</c:v>
                </c:pt>
                <c:pt idx="1">
                  <c:v>68</c:v>
                </c:pt>
                <c:pt idx="2">
                  <c:v>53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CA-4EB4-83E6-6C56ACA9D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DP216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3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3F-400D-A784-E9EF3B09F298}"/>
              </c:ext>
            </c:extLst>
          </c:dPt>
          <c:dPt>
            <c:idx val="1"/>
            <c:bubble3D val="0"/>
            <c:explosion val="2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3F-400D-A784-E9EF3B09F2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13F-400D-A784-E9EF3B09F2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3F-400D-A784-E9EF3B09F298}"/>
              </c:ext>
            </c:extLst>
          </c:dPt>
          <c:cat>
            <c:strRef>
              <c:f>'DP216'!$K$2:$K$5</c:f>
              <c:strCache>
                <c:ptCount val="4"/>
                <c:pt idx="0">
                  <c:v>По финансовой части заявки</c:v>
                </c:pt>
                <c:pt idx="1">
                  <c:v>По составу преоктной группы</c:v>
                </c:pt>
                <c:pt idx="2">
                  <c:v>отсутствие необходимов документов</c:v>
                </c:pt>
                <c:pt idx="3">
                  <c:v>По содержимому документов заявки</c:v>
                </c:pt>
              </c:strCache>
            </c:strRef>
          </c:cat>
          <c:val>
            <c:numRef>
              <c:f>'DP216'!$L$2:$L$5</c:f>
              <c:numCache>
                <c:formatCode>General</c:formatCode>
                <c:ptCount val="4"/>
                <c:pt idx="0">
                  <c:v>3</c:v>
                </c:pt>
                <c:pt idx="1">
                  <c:v>83</c:v>
                </c:pt>
                <c:pt idx="2">
                  <c:v>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3F-400D-A784-E9EF3B09F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AFEEB-96E7-4057-9400-9ABB1F50043B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549FC3F1-CAE1-4AED-8D8E-98AF70356DD4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проекта</a:t>
          </a:r>
        </a:p>
      </dgm:t>
    </dgm:pt>
    <dgm:pt modelId="{D706EBF7-7CAE-4730-A0B0-2D45AC219CDB}" type="parTrans" cxnId="{D1DBAC22-4436-46E9-87BA-D4CE5122C832}">
      <dgm:prSet/>
      <dgm:spPr/>
      <dgm:t>
        <a:bodyPr/>
        <a:lstStyle/>
        <a:p>
          <a:endParaRPr lang="ru-RU"/>
        </a:p>
      </dgm:t>
    </dgm:pt>
    <dgm:pt modelId="{709F1314-0E1C-4792-B4E1-3EC43C9BFB13}" type="sibTrans" cxnId="{D1DBAC22-4436-46E9-87BA-D4CE5122C832}">
      <dgm:prSet/>
      <dgm:spPr/>
      <dgm:t>
        <a:bodyPr/>
        <a:lstStyle/>
        <a:p>
          <a:endParaRPr lang="ru-RU"/>
        </a:p>
      </dgm:t>
    </dgm:pt>
    <dgm:pt modelId="{3E8498A7-DC45-4B98-98E0-19F8FD43911C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отчета</a:t>
          </a:r>
        </a:p>
      </dgm:t>
    </dgm:pt>
    <dgm:pt modelId="{15733E1D-0677-4F5C-AD6F-D26C818F14F7}" type="parTrans" cxnId="{FC8E750D-21EE-4B39-9158-FD7CD5D09D80}">
      <dgm:prSet/>
      <dgm:spPr/>
      <dgm:t>
        <a:bodyPr/>
        <a:lstStyle/>
        <a:p>
          <a:endParaRPr lang="ru-RU"/>
        </a:p>
      </dgm:t>
    </dgm:pt>
    <dgm:pt modelId="{7C077216-DFF7-4DB1-8240-316AD47F7430}" type="sibTrans" cxnId="{FC8E750D-21EE-4B39-9158-FD7CD5D09D80}">
      <dgm:prSet/>
      <dgm:spPr/>
      <dgm:t>
        <a:bodyPr/>
        <a:lstStyle/>
        <a:p>
          <a:endParaRPr lang="ru-RU"/>
        </a:p>
      </dgm:t>
    </dgm:pt>
    <dgm:pt modelId="{3AC69302-4390-4191-8F0C-B6A5AAB6C10E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РННТД</a:t>
          </a:r>
        </a:p>
      </dgm:t>
    </dgm:pt>
    <dgm:pt modelId="{43E9730E-402A-4225-BA97-4A2B89040C3E}" type="parTrans" cxnId="{A99058D5-3366-4BD6-BD99-01C799FA55C3}">
      <dgm:prSet/>
      <dgm:spPr/>
      <dgm:t>
        <a:bodyPr/>
        <a:lstStyle/>
        <a:p>
          <a:endParaRPr lang="ru-RU"/>
        </a:p>
      </dgm:t>
    </dgm:pt>
    <dgm:pt modelId="{2556D6AA-2ABF-4AD7-8D81-C942D9254AA2}" type="sibTrans" cxnId="{A99058D5-3366-4BD6-BD99-01C799FA55C3}">
      <dgm:prSet/>
      <dgm:spPr/>
      <dgm:t>
        <a:bodyPr/>
        <a:lstStyle/>
        <a:p>
          <a:endParaRPr lang="ru-RU"/>
        </a:p>
      </dgm:t>
    </dgm:pt>
    <dgm:pt modelId="{E89C526A-874F-423D-A4F7-D1AB1D772223}" type="pres">
      <dgm:prSet presAssocID="{7A0AFEEB-96E7-4057-9400-9ABB1F50043B}" presName="linearFlow" presStyleCnt="0">
        <dgm:presLayoutVars>
          <dgm:resizeHandles val="exact"/>
        </dgm:presLayoutVars>
      </dgm:prSet>
      <dgm:spPr/>
    </dgm:pt>
    <dgm:pt modelId="{FA2F6404-E375-4443-B8F4-4D7C66362D51}" type="pres">
      <dgm:prSet presAssocID="{549FC3F1-CAE1-4AED-8D8E-98AF70356DD4}" presName="node" presStyleLbl="node1" presStyleIdx="0" presStyleCnt="3" custScaleX="195810" custLinFactNeighborX="1818" custLinFactNeighborY="-12110">
        <dgm:presLayoutVars>
          <dgm:bulletEnabled val="1"/>
        </dgm:presLayoutVars>
      </dgm:prSet>
      <dgm:spPr/>
    </dgm:pt>
    <dgm:pt modelId="{2EC70455-3B27-404A-BDD5-B4804784D1A5}" type="pres">
      <dgm:prSet presAssocID="{709F1314-0E1C-4792-B4E1-3EC43C9BFB13}" presName="sibTrans" presStyleLbl="sibTrans2D1" presStyleIdx="0" presStyleCnt="2"/>
      <dgm:spPr/>
    </dgm:pt>
    <dgm:pt modelId="{AC2144FB-5B06-44CC-9192-8157857C659A}" type="pres">
      <dgm:prSet presAssocID="{709F1314-0E1C-4792-B4E1-3EC43C9BFB13}" presName="connectorText" presStyleLbl="sibTrans2D1" presStyleIdx="0" presStyleCnt="2"/>
      <dgm:spPr/>
    </dgm:pt>
    <dgm:pt modelId="{1FE160FF-D5CF-47B5-ACD8-1624A67DDC85}" type="pres">
      <dgm:prSet presAssocID="{3E8498A7-DC45-4B98-98E0-19F8FD43911C}" presName="node" presStyleLbl="node1" presStyleIdx="1" presStyleCnt="3" custScaleX="197020">
        <dgm:presLayoutVars>
          <dgm:bulletEnabled val="1"/>
        </dgm:presLayoutVars>
      </dgm:prSet>
      <dgm:spPr/>
    </dgm:pt>
    <dgm:pt modelId="{5F058075-5501-44DC-9E44-61705AC52800}" type="pres">
      <dgm:prSet presAssocID="{7C077216-DFF7-4DB1-8240-316AD47F7430}" presName="sibTrans" presStyleLbl="sibTrans2D1" presStyleIdx="1" presStyleCnt="2"/>
      <dgm:spPr/>
    </dgm:pt>
    <dgm:pt modelId="{D0105E66-6F5D-4AB3-9405-61FA3C4BF3A0}" type="pres">
      <dgm:prSet presAssocID="{7C077216-DFF7-4DB1-8240-316AD47F7430}" presName="connectorText" presStyleLbl="sibTrans2D1" presStyleIdx="1" presStyleCnt="2"/>
      <dgm:spPr/>
    </dgm:pt>
    <dgm:pt modelId="{AF9D3E22-3634-4988-9297-8E8DA79820E6}" type="pres">
      <dgm:prSet presAssocID="{3AC69302-4390-4191-8F0C-B6A5AAB6C10E}" presName="node" presStyleLbl="node1" presStyleIdx="2" presStyleCnt="3" custScaleX="195810">
        <dgm:presLayoutVars>
          <dgm:bulletEnabled val="1"/>
        </dgm:presLayoutVars>
      </dgm:prSet>
      <dgm:spPr/>
    </dgm:pt>
  </dgm:ptLst>
  <dgm:cxnLst>
    <dgm:cxn modelId="{FC8E750D-21EE-4B39-9158-FD7CD5D09D80}" srcId="{7A0AFEEB-96E7-4057-9400-9ABB1F50043B}" destId="{3E8498A7-DC45-4B98-98E0-19F8FD43911C}" srcOrd="1" destOrd="0" parTransId="{15733E1D-0677-4F5C-AD6F-D26C818F14F7}" sibTransId="{7C077216-DFF7-4DB1-8240-316AD47F7430}"/>
    <dgm:cxn modelId="{D1DBAC22-4436-46E9-87BA-D4CE5122C832}" srcId="{7A0AFEEB-96E7-4057-9400-9ABB1F50043B}" destId="{549FC3F1-CAE1-4AED-8D8E-98AF70356DD4}" srcOrd="0" destOrd="0" parTransId="{D706EBF7-7CAE-4730-A0B0-2D45AC219CDB}" sibTransId="{709F1314-0E1C-4792-B4E1-3EC43C9BFB13}"/>
    <dgm:cxn modelId="{7E2FF060-05EB-4ECC-90FB-3B39F2016E71}" type="presOf" srcId="{709F1314-0E1C-4792-B4E1-3EC43C9BFB13}" destId="{2EC70455-3B27-404A-BDD5-B4804784D1A5}" srcOrd="0" destOrd="0" presId="urn:microsoft.com/office/officeart/2005/8/layout/process2"/>
    <dgm:cxn modelId="{F7D1416A-E830-465F-9BEC-905DF8FED07C}" type="presOf" srcId="{7A0AFEEB-96E7-4057-9400-9ABB1F50043B}" destId="{E89C526A-874F-423D-A4F7-D1AB1D772223}" srcOrd="0" destOrd="0" presId="urn:microsoft.com/office/officeart/2005/8/layout/process2"/>
    <dgm:cxn modelId="{7F487652-AA8B-44F2-8CED-6A2B7D2DD111}" type="presOf" srcId="{7C077216-DFF7-4DB1-8240-316AD47F7430}" destId="{5F058075-5501-44DC-9E44-61705AC52800}" srcOrd="0" destOrd="0" presId="urn:microsoft.com/office/officeart/2005/8/layout/process2"/>
    <dgm:cxn modelId="{6FC5B389-9A24-49F4-AB25-F9BD9BD227AB}" type="presOf" srcId="{549FC3F1-CAE1-4AED-8D8E-98AF70356DD4}" destId="{FA2F6404-E375-4443-B8F4-4D7C66362D51}" srcOrd="0" destOrd="0" presId="urn:microsoft.com/office/officeart/2005/8/layout/process2"/>
    <dgm:cxn modelId="{02A9448D-22EC-4C06-B77B-CD0EF4024984}" type="presOf" srcId="{709F1314-0E1C-4792-B4E1-3EC43C9BFB13}" destId="{AC2144FB-5B06-44CC-9192-8157857C659A}" srcOrd="1" destOrd="0" presId="urn:microsoft.com/office/officeart/2005/8/layout/process2"/>
    <dgm:cxn modelId="{32042999-EAA0-4F78-98AB-9291D29EC596}" type="presOf" srcId="{7C077216-DFF7-4DB1-8240-316AD47F7430}" destId="{D0105E66-6F5D-4AB3-9405-61FA3C4BF3A0}" srcOrd="1" destOrd="0" presId="urn:microsoft.com/office/officeart/2005/8/layout/process2"/>
    <dgm:cxn modelId="{A99058D5-3366-4BD6-BD99-01C799FA55C3}" srcId="{7A0AFEEB-96E7-4057-9400-9ABB1F50043B}" destId="{3AC69302-4390-4191-8F0C-B6A5AAB6C10E}" srcOrd="2" destOrd="0" parTransId="{43E9730E-402A-4225-BA97-4A2B89040C3E}" sibTransId="{2556D6AA-2ABF-4AD7-8D81-C942D9254AA2}"/>
    <dgm:cxn modelId="{6AFC82D9-F052-4E48-9892-98BBE054A1E4}" type="presOf" srcId="{3E8498A7-DC45-4B98-98E0-19F8FD43911C}" destId="{1FE160FF-D5CF-47B5-ACD8-1624A67DDC85}" srcOrd="0" destOrd="0" presId="urn:microsoft.com/office/officeart/2005/8/layout/process2"/>
    <dgm:cxn modelId="{8BB040E9-AAD0-4B73-9DA4-031044F6ED28}" type="presOf" srcId="{3AC69302-4390-4191-8F0C-B6A5AAB6C10E}" destId="{AF9D3E22-3634-4988-9297-8E8DA79820E6}" srcOrd="0" destOrd="0" presId="urn:microsoft.com/office/officeart/2005/8/layout/process2"/>
    <dgm:cxn modelId="{D5979965-C565-456F-8923-316C8FCBCBBB}" type="presParOf" srcId="{E89C526A-874F-423D-A4F7-D1AB1D772223}" destId="{FA2F6404-E375-4443-B8F4-4D7C66362D51}" srcOrd="0" destOrd="0" presId="urn:microsoft.com/office/officeart/2005/8/layout/process2"/>
    <dgm:cxn modelId="{3D7AC281-7B31-4D8C-8DDF-E4418B6D8AD3}" type="presParOf" srcId="{E89C526A-874F-423D-A4F7-D1AB1D772223}" destId="{2EC70455-3B27-404A-BDD5-B4804784D1A5}" srcOrd="1" destOrd="0" presId="urn:microsoft.com/office/officeart/2005/8/layout/process2"/>
    <dgm:cxn modelId="{FF4B23C7-8F28-43A5-A843-6D3514BD613C}" type="presParOf" srcId="{2EC70455-3B27-404A-BDD5-B4804784D1A5}" destId="{AC2144FB-5B06-44CC-9192-8157857C659A}" srcOrd="0" destOrd="0" presId="urn:microsoft.com/office/officeart/2005/8/layout/process2"/>
    <dgm:cxn modelId="{063B2B1C-44E0-4509-B3B0-A196BE017427}" type="presParOf" srcId="{E89C526A-874F-423D-A4F7-D1AB1D772223}" destId="{1FE160FF-D5CF-47B5-ACD8-1624A67DDC85}" srcOrd="2" destOrd="0" presId="urn:microsoft.com/office/officeart/2005/8/layout/process2"/>
    <dgm:cxn modelId="{411E44BB-940C-49C6-A039-4A69C6F79879}" type="presParOf" srcId="{E89C526A-874F-423D-A4F7-D1AB1D772223}" destId="{5F058075-5501-44DC-9E44-61705AC52800}" srcOrd="3" destOrd="0" presId="urn:microsoft.com/office/officeart/2005/8/layout/process2"/>
    <dgm:cxn modelId="{3FB7EA72-8DEA-4BE6-BCD2-E1587D325E49}" type="presParOf" srcId="{5F058075-5501-44DC-9E44-61705AC52800}" destId="{D0105E66-6F5D-4AB3-9405-61FA3C4BF3A0}" srcOrd="0" destOrd="0" presId="urn:microsoft.com/office/officeart/2005/8/layout/process2"/>
    <dgm:cxn modelId="{6BCED7F1-9A41-413D-A57B-107B82739074}" type="presParOf" srcId="{E89C526A-874F-423D-A4F7-D1AB1D772223}" destId="{AF9D3E22-3634-4988-9297-8E8DA79820E6}" srcOrd="4" destOrd="0" presId="urn:microsoft.com/office/officeart/2005/8/layout/process2"/>
  </dgm:cxnLst>
  <dgm:bg>
    <a:effectLst>
      <a:glow rad="101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9EE7DD-4C75-4991-96E4-CD75B5D3AB23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B7030B2-A7A3-4453-A115-FF1342F7D014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ИДЕНТИЧНОСТЬ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62038-66F1-4EAD-97B9-6546C0608E45}" type="parTrans" cxnId="{4799C869-AE24-4809-9A2A-7C9B7F707403}">
      <dgm:prSet/>
      <dgm:spPr/>
      <dgm:t>
        <a:bodyPr/>
        <a:lstStyle/>
        <a:p>
          <a:endParaRPr lang="ru-RU"/>
        </a:p>
      </dgm:t>
    </dgm:pt>
    <dgm:pt modelId="{94D62635-3334-4A04-BCB5-4B9DC6E3B4CE}" type="sibTrans" cxnId="{4799C869-AE24-4809-9A2A-7C9B7F707403}">
      <dgm:prSet/>
      <dgm:spPr/>
      <dgm:t>
        <a:bodyPr/>
        <a:lstStyle/>
        <a:p>
          <a:endParaRPr lang="ru-RU"/>
        </a:p>
      </dgm:t>
    </dgm:pt>
    <dgm:pt modelId="{0E27E47B-E190-4229-B079-0A478ADCFC94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АИС АО НЦГНТЭ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3BB5AB-DF2F-4B55-9ADB-82C24D81C1D1}" type="parTrans" cxnId="{777BACBE-6647-43E7-A6C6-89E5B21B1CFC}">
      <dgm:prSet/>
      <dgm:spPr/>
      <dgm:t>
        <a:bodyPr/>
        <a:lstStyle/>
        <a:p>
          <a:endParaRPr lang="ru-RU"/>
        </a:p>
      </dgm:t>
    </dgm:pt>
    <dgm:pt modelId="{587146A8-CF57-4EC0-93AE-C5B2833E096E}" type="sibTrans" cxnId="{777BACBE-6647-43E7-A6C6-89E5B21B1CFC}">
      <dgm:prSet/>
      <dgm:spPr/>
      <dgm:t>
        <a:bodyPr/>
        <a:lstStyle/>
        <a:p>
          <a:endParaRPr lang="ru-RU"/>
        </a:p>
      </dgm:t>
    </dgm:pt>
    <dgm:pt modelId="{0E57CF3D-E2F6-44E3-9864-8700329D7D84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ЭМ план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EF2C2-B8DD-431E-A0C1-27FA2F8239C6}" type="parTrans" cxnId="{65FAF214-2425-4721-858E-A60C88088F9E}">
      <dgm:prSet/>
      <dgm:spPr/>
      <dgm:t>
        <a:bodyPr/>
        <a:lstStyle/>
        <a:p>
          <a:endParaRPr lang="ru-RU"/>
        </a:p>
      </dgm:t>
    </dgm:pt>
    <dgm:pt modelId="{D2A19A33-4FC9-4533-9B91-0170F7736C15}" type="sibTrans" cxnId="{65FAF214-2425-4721-858E-A60C88088F9E}">
      <dgm:prSet/>
      <dgm:spPr/>
      <dgm:t>
        <a:bodyPr/>
        <a:lstStyle/>
        <a:p>
          <a:endParaRPr lang="ru-RU"/>
        </a:p>
      </dgm:t>
    </dgm:pt>
    <dgm:pt modelId="{A93ADB96-11C4-4805-84C1-DCD2B083FCA1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Презентация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D4B4D-ED10-4E5D-B2F1-7F0ADD1C6CFD}" type="parTrans" cxnId="{EFC2AC64-0270-4F91-865D-0588832B75AB}">
      <dgm:prSet/>
      <dgm:spPr/>
      <dgm:t>
        <a:bodyPr/>
        <a:lstStyle/>
        <a:p>
          <a:endParaRPr lang="ru-RU"/>
        </a:p>
      </dgm:t>
    </dgm:pt>
    <dgm:pt modelId="{007E7254-F8A9-42EC-A41D-E1B22F10E09E}" type="sibTrans" cxnId="{EFC2AC64-0270-4F91-865D-0588832B75AB}">
      <dgm:prSet/>
      <dgm:spPr/>
      <dgm:t>
        <a:bodyPr/>
        <a:lstStyle/>
        <a:p>
          <a:endParaRPr lang="ru-RU"/>
        </a:p>
      </dgm:t>
    </dgm:pt>
    <dgm:pt modelId="{14119C53-EE14-4893-A9D8-4D1E9ABF4F8E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Тех план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D8EF61-EA28-4C87-B2B3-E905D5FCA4C2}" type="parTrans" cxnId="{381470BE-8936-42E4-979F-5F2C6D98BBB2}">
      <dgm:prSet/>
      <dgm:spPr/>
      <dgm:t>
        <a:bodyPr/>
        <a:lstStyle/>
        <a:p>
          <a:endParaRPr lang="ru-RU"/>
        </a:p>
      </dgm:t>
    </dgm:pt>
    <dgm:pt modelId="{F91AAEAD-4420-48D2-81E4-7516E3A7CB1B}" type="sibTrans" cxnId="{381470BE-8936-42E4-979F-5F2C6D98BBB2}">
      <dgm:prSet/>
      <dgm:spPr/>
      <dgm:t>
        <a:bodyPr/>
        <a:lstStyle/>
        <a:p>
          <a:endParaRPr lang="ru-RU"/>
        </a:p>
      </dgm:t>
    </dgm:pt>
    <dgm:pt modelId="{BFF47798-05AE-4837-BEBE-A12C44CF3FA8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Договор о совместной  деятельности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F83226-F2AD-4505-BABB-350C86726B41}" type="parTrans" cxnId="{555C2906-20D8-4BF2-99C4-7B605F323C0A}">
      <dgm:prSet/>
      <dgm:spPr/>
      <dgm:t>
        <a:bodyPr/>
        <a:lstStyle/>
        <a:p>
          <a:endParaRPr lang="ru-RU"/>
        </a:p>
      </dgm:t>
    </dgm:pt>
    <dgm:pt modelId="{82E39C72-6ECB-4292-B8F8-2AEC9CE8A1D3}" type="sibTrans" cxnId="{555C2906-20D8-4BF2-99C4-7B605F323C0A}">
      <dgm:prSet/>
      <dgm:spPr/>
      <dgm:t>
        <a:bodyPr/>
        <a:lstStyle/>
        <a:p>
          <a:endParaRPr lang="ru-RU"/>
        </a:p>
      </dgm:t>
    </dgm:pt>
    <dgm:pt modelId="{85D43AF3-87CA-447F-93F6-30ECCCA5FCF0}" type="pres">
      <dgm:prSet presAssocID="{599EE7DD-4C75-4991-96E4-CD75B5D3AB2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7BDDAF-A407-4522-AE28-FF39B5112B10}" type="pres">
      <dgm:prSet presAssocID="{CB7030B2-A7A3-4453-A115-FF1342F7D014}" presName="centerShape" presStyleLbl="node0" presStyleIdx="0" presStyleCnt="1" custScaleX="137408" custScaleY="59568" custLinFactNeighborX="874" custLinFactNeighborY="2623"/>
      <dgm:spPr/>
    </dgm:pt>
    <dgm:pt modelId="{BCAA9C5F-7949-4F4D-AADA-21635E687B50}" type="pres">
      <dgm:prSet presAssocID="{0E27E47B-E190-4229-B079-0A478ADCFC94}" presName="node" presStyleLbl="node1" presStyleIdx="0" presStyleCnt="5" custScaleX="125421" custScaleY="117883">
        <dgm:presLayoutVars>
          <dgm:bulletEnabled val="1"/>
        </dgm:presLayoutVars>
      </dgm:prSet>
      <dgm:spPr/>
    </dgm:pt>
    <dgm:pt modelId="{8C4B44C4-F82B-4EE9-B1EF-0C102114B261}" type="pres">
      <dgm:prSet presAssocID="{0E27E47B-E190-4229-B079-0A478ADCFC94}" presName="dummy" presStyleCnt="0"/>
      <dgm:spPr/>
    </dgm:pt>
    <dgm:pt modelId="{F9B3DF50-CDC7-4548-ADED-61F0EC0B461E}" type="pres">
      <dgm:prSet presAssocID="{587146A8-CF57-4EC0-93AE-C5B2833E096E}" presName="sibTrans" presStyleLbl="sibTrans2D1" presStyleIdx="0" presStyleCnt="5"/>
      <dgm:spPr/>
    </dgm:pt>
    <dgm:pt modelId="{F0813B78-B3A5-4587-8FC9-FD350E0BFF6F}" type="pres">
      <dgm:prSet presAssocID="{0E57CF3D-E2F6-44E3-9864-8700329D7D84}" presName="node" presStyleLbl="node1" presStyleIdx="1" presStyleCnt="5" custScaleX="125421" custScaleY="117883">
        <dgm:presLayoutVars>
          <dgm:bulletEnabled val="1"/>
        </dgm:presLayoutVars>
      </dgm:prSet>
      <dgm:spPr/>
    </dgm:pt>
    <dgm:pt modelId="{EBAFBA78-A514-47B1-92C9-825372D01EBD}" type="pres">
      <dgm:prSet presAssocID="{0E57CF3D-E2F6-44E3-9864-8700329D7D84}" presName="dummy" presStyleCnt="0"/>
      <dgm:spPr/>
    </dgm:pt>
    <dgm:pt modelId="{E1F4243C-F585-4FCE-AEE9-46E9D980EC97}" type="pres">
      <dgm:prSet presAssocID="{D2A19A33-4FC9-4533-9B91-0170F7736C15}" presName="sibTrans" presStyleLbl="sibTrans2D1" presStyleIdx="1" presStyleCnt="5"/>
      <dgm:spPr/>
    </dgm:pt>
    <dgm:pt modelId="{AFF76751-419D-4FA7-812D-AEFA2669B5A9}" type="pres">
      <dgm:prSet presAssocID="{BFF47798-05AE-4837-BEBE-A12C44CF3FA8}" presName="node" presStyleLbl="node1" presStyleIdx="2" presStyleCnt="5" custScaleX="137358" custScaleY="117883">
        <dgm:presLayoutVars>
          <dgm:bulletEnabled val="1"/>
        </dgm:presLayoutVars>
      </dgm:prSet>
      <dgm:spPr/>
    </dgm:pt>
    <dgm:pt modelId="{81263798-0591-4266-8CDB-788773EF505A}" type="pres">
      <dgm:prSet presAssocID="{BFF47798-05AE-4837-BEBE-A12C44CF3FA8}" presName="dummy" presStyleCnt="0"/>
      <dgm:spPr/>
    </dgm:pt>
    <dgm:pt modelId="{E9B4ABE3-17C7-4CCD-85A3-8DFB1CF77034}" type="pres">
      <dgm:prSet presAssocID="{82E39C72-6ECB-4292-B8F8-2AEC9CE8A1D3}" presName="sibTrans" presStyleLbl="sibTrans2D1" presStyleIdx="2" presStyleCnt="5"/>
      <dgm:spPr/>
    </dgm:pt>
    <dgm:pt modelId="{FF753E96-EE91-4D69-802B-23C0C14DE4B6}" type="pres">
      <dgm:prSet presAssocID="{A93ADB96-11C4-4805-84C1-DCD2B083FCA1}" presName="node" presStyleLbl="node1" presStyleIdx="3" presStyleCnt="5" custScaleX="133379" custScaleY="117883">
        <dgm:presLayoutVars>
          <dgm:bulletEnabled val="1"/>
        </dgm:presLayoutVars>
      </dgm:prSet>
      <dgm:spPr/>
    </dgm:pt>
    <dgm:pt modelId="{71C6FFE9-10F7-4574-98AC-C99A32C6C92E}" type="pres">
      <dgm:prSet presAssocID="{A93ADB96-11C4-4805-84C1-DCD2B083FCA1}" presName="dummy" presStyleCnt="0"/>
      <dgm:spPr/>
    </dgm:pt>
    <dgm:pt modelId="{5A2A22CA-1D83-4575-9463-F51DDFF168C8}" type="pres">
      <dgm:prSet presAssocID="{007E7254-F8A9-42EC-A41D-E1B22F10E09E}" presName="sibTrans" presStyleLbl="sibTrans2D1" presStyleIdx="3" presStyleCnt="5"/>
      <dgm:spPr/>
    </dgm:pt>
    <dgm:pt modelId="{E073903E-4B90-49E2-9F2E-22B3502237E0}" type="pres">
      <dgm:prSet presAssocID="{14119C53-EE14-4893-A9D8-4D1E9ABF4F8E}" presName="node" presStyleLbl="node1" presStyleIdx="4" presStyleCnt="5" custScaleX="125421" custScaleY="117883">
        <dgm:presLayoutVars>
          <dgm:bulletEnabled val="1"/>
        </dgm:presLayoutVars>
      </dgm:prSet>
      <dgm:spPr/>
    </dgm:pt>
    <dgm:pt modelId="{2474F445-171C-417E-A76D-4FDA44E71D31}" type="pres">
      <dgm:prSet presAssocID="{14119C53-EE14-4893-A9D8-4D1E9ABF4F8E}" presName="dummy" presStyleCnt="0"/>
      <dgm:spPr/>
    </dgm:pt>
    <dgm:pt modelId="{6C68D0AD-A37C-4B90-AAF1-F2CB4692E73E}" type="pres">
      <dgm:prSet presAssocID="{F91AAEAD-4420-48D2-81E4-7516E3A7CB1B}" presName="sibTrans" presStyleLbl="sibTrans2D1" presStyleIdx="4" presStyleCnt="5"/>
      <dgm:spPr/>
    </dgm:pt>
  </dgm:ptLst>
  <dgm:cxnLst>
    <dgm:cxn modelId="{367DC901-95A4-4A64-9E37-308EF7EBCDC4}" type="presOf" srcId="{0E57CF3D-E2F6-44E3-9864-8700329D7D84}" destId="{F0813B78-B3A5-4587-8FC9-FD350E0BFF6F}" srcOrd="0" destOrd="0" presId="urn:microsoft.com/office/officeart/2005/8/layout/radial6"/>
    <dgm:cxn modelId="{555C2906-20D8-4BF2-99C4-7B605F323C0A}" srcId="{CB7030B2-A7A3-4453-A115-FF1342F7D014}" destId="{BFF47798-05AE-4837-BEBE-A12C44CF3FA8}" srcOrd="2" destOrd="0" parTransId="{E0F83226-F2AD-4505-BABB-350C86726B41}" sibTransId="{82E39C72-6ECB-4292-B8F8-2AEC9CE8A1D3}"/>
    <dgm:cxn modelId="{65FAF214-2425-4721-858E-A60C88088F9E}" srcId="{CB7030B2-A7A3-4453-A115-FF1342F7D014}" destId="{0E57CF3D-E2F6-44E3-9864-8700329D7D84}" srcOrd="1" destOrd="0" parTransId="{223EF2C2-B8DD-431E-A0C1-27FA2F8239C6}" sibTransId="{D2A19A33-4FC9-4533-9B91-0170F7736C15}"/>
    <dgm:cxn modelId="{8EE2C316-AB23-4623-939C-75EA984A6E78}" type="presOf" srcId="{F91AAEAD-4420-48D2-81E4-7516E3A7CB1B}" destId="{6C68D0AD-A37C-4B90-AAF1-F2CB4692E73E}" srcOrd="0" destOrd="0" presId="urn:microsoft.com/office/officeart/2005/8/layout/radial6"/>
    <dgm:cxn modelId="{33601117-F659-4395-8BE0-FCF3E6495317}" type="presOf" srcId="{A93ADB96-11C4-4805-84C1-DCD2B083FCA1}" destId="{FF753E96-EE91-4D69-802B-23C0C14DE4B6}" srcOrd="0" destOrd="0" presId="urn:microsoft.com/office/officeart/2005/8/layout/radial6"/>
    <dgm:cxn modelId="{CF19412B-EDA8-4F9F-831A-73546099ACD8}" type="presOf" srcId="{14119C53-EE14-4893-A9D8-4D1E9ABF4F8E}" destId="{E073903E-4B90-49E2-9F2E-22B3502237E0}" srcOrd="0" destOrd="0" presId="urn:microsoft.com/office/officeart/2005/8/layout/radial6"/>
    <dgm:cxn modelId="{9189F332-36FA-4F42-AB0E-212CA2D884EB}" type="presOf" srcId="{82E39C72-6ECB-4292-B8F8-2AEC9CE8A1D3}" destId="{E9B4ABE3-17C7-4CCD-85A3-8DFB1CF77034}" srcOrd="0" destOrd="0" presId="urn:microsoft.com/office/officeart/2005/8/layout/radial6"/>
    <dgm:cxn modelId="{43624B5B-1932-467D-B984-AFAFA3CF60F1}" type="presOf" srcId="{599EE7DD-4C75-4991-96E4-CD75B5D3AB23}" destId="{85D43AF3-87CA-447F-93F6-30ECCCA5FCF0}" srcOrd="0" destOrd="0" presId="urn:microsoft.com/office/officeart/2005/8/layout/radial6"/>
    <dgm:cxn modelId="{EFC2AC64-0270-4F91-865D-0588832B75AB}" srcId="{CB7030B2-A7A3-4453-A115-FF1342F7D014}" destId="{A93ADB96-11C4-4805-84C1-DCD2B083FCA1}" srcOrd="3" destOrd="0" parTransId="{5B0D4B4D-ED10-4E5D-B2F1-7F0ADD1C6CFD}" sibTransId="{007E7254-F8A9-42EC-A41D-E1B22F10E09E}"/>
    <dgm:cxn modelId="{4799C869-AE24-4809-9A2A-7C9B7F707403}" srcId="{599EE7DD-4C75-4991-96E4-CD75B5D3AB23}" destId="{CB7030B2-A7A3-4453-A115-FF1342F7D014}" srcOrd="0" destOrd="0" parTransId="{01962038-66F1-4EAD-97B9-6546C0608E45}" sibTransId="{94D62635-3334-4A04-BCB5-4B9DC6E3B4CE}"/>
    <dgm:cxn modelId="{0230C478-9FAB-49B4-9D47-97961A910689}" type="presOf" srcId="{D2A19A33-4FC9-4533-9B91-0170F7736C15}" destId="{E1F4243C-F585-4FCE-AEE9-46E9D980EC97}" srcOrd="0" destOrd="0" presId="urn:microsoft.com/office/officeart/2005/8/layout/radial6"/>
    <dgm:cxn modelId="{1BC45A7F-0D59-4C5A-AB4D-659220DDB4EE}" type="presOf" srcId="{CB7030B2-A7A3-4453-A115-FF1342F7D014}" destId="{C37BDDAF-A407-4522-AE28-FF39B5112B10}" srcOrd="0" destOrd="0" presId="urn:microsoft.com/office/officeart/2005/8/layout/radial6"/>
    <dgm:cxn modelId="{ADC2E897-A454-41FD-B247-BFADF2C041F9}" type="presOf" srcId="{587146A8-CF57-4EC0-93AE-C5B2833E096E}" destId="{F9B3DF50-CDC7-4548-ADED-61F0EC0B461E}" srcOrd="0" destOrd="0" presId="urn:microsoft.com/office/officeart/2005/8/layout/radial6"/>
    <dgm:cxn modelId="{381470BE-8936-42E4-979F-5F2C6D98BBB2}" srcId="{CB7030B2-A7A3-4453-A115-FF1342F7D014}" destId="{14119C53-EE14-4893-A9D8-4D1E9ABF4F8E}" srcOrd="4" destOrd="0" parTransId="{C1D8EF61-EA28-4C87-B2B3-E905D5FCA4C2}" sibTransId="{F91AAEAD-4420-48D2-81E4-7516E3A7CB1B}"/>
    <dgm:cxn modelId="{777BACBE-6647-43E7-A6C6-89E5B21B1CFC}" srcId="{CB7030B2-A7A3-4453-A115-FF1342F7D014}" destId="{0E27E47B-E190-4229-B079-0A478ADCFC94}" srcOrd="0" destOrd="0" parTransId="{133BB5AB-DF2F-4B55-9ADB-82C24D81C1D1}" sibTransId="{587146A8-CF57-4EC0-93AE-C5B2833E096E}"/>
    <dgm:cxn modelId="{A81608CE-3432-4D93-ABFE-CC7D0EE03C4C}" type="presOf" srcId="{BFF47798-05AE-4837-BEBE-A12C44CF3FA8}" destId="{AFF76751-419D-4FA7-812D-AEFA2669B5A9}" srcOrd="0" destOrd="0" presId="urn:microsoft.com/office/officeart/2005/8/layout/radial6"/>
    <dgm:cxn modelId="{B8C2E8EF-FB80-4899-BA32-766E573E4464}" type="presOf" srcId="{0E27E47B-E190-4229-B079-0A478ADCFC94}" destId="{BCAA9C5F-7949-4F4D-AADA-21635E687B50}" srcOrd="0" destOrd="0" presId="urn:microsoft.com/office/officeart/2005/8/layout/radial6"/>
    <dgm:cxn modelId="{566A30FA-A51A-4765-8468-AF78251E5FDA}" type="presOf" srcId="{007E7254-F8A9-42EC-A41D-E1B22F10E09E}" destId="{5A2A22CA-1D83-4575-9463-F51DDFF168C8}" srcOrd="0" destOrd="0" presId="urn:microsoft.com/office/officeart/2005/8/layout/radial6"/>
    <dgm:cxn modelId="{E85418A4-989F-4641-A2DF-4A32C4E5A9C0}" type="presParOf" srcId="{85D43AF3-87CA-447F-93F6-30ECCCA5FCF0}" destId="{C37BDDAF-A407-4522-AE28-FF39B5112B10}" srcOrd="0" destOrd="0" presId="urn:microsoft.com/office/officeart/2005/8/layout/radial6"/>
    <dgm:cxn modelId="{FA9D0246-3A07-4B74-9A53-B6C9631B4216}" type="presParOf" srcId="{85D43AF3-87CA-447F-93F6-30ECCCA5FCF0}" destId="{BCAA9C5F-7949-4F4D-AADA-21635E687B50}" srcOrd="1" destOrd="0" presId="urn:microsoft.com/office/officeart/2005/8/layout/radial6"/>
    <dgm:cxn modelId="{0DB80726-6056-40C6-AACA-A5CE619E539B}" type="presParOf" srcId="{85D43AF3-87CA-447F-93F6-30ECCCA5FCF0}" destId="{8C4B44C4-F82B-4EE9-B1EF-0C102114B261}" srcOrd="2" destOrd="0" presId="urn:microsoft.com/office/officeart/2005/8/layout/radial6"/>
    <dgm:cxn modelId="{68489393-0D4A-4682-8173-E3EE1697B97A}" type="presParOf" srcId="{85D43AF3-87CA-447F-93F6-30ECCCA5FCF0}" destId="{F9B3DF50-CDC7-4548-ADED-61F0EC0B461E}" srcOrd="3" destOrd="0" presId="urn:microsoft.com/office/officeart/2005/8/layout/radial6"/>
    <dgm:cxn modelId="{6251E429-4043-4B82-864F-925BA22793A7}" type="presParOf" srcId="{85D43AF3-87CA-447F-93F6-30ECCCA5FCF0}" destId="{F0813B78-B3A5-4587-8FC9-FD350E0BFF6F}" srcOrd="4" destOrd="0" presId="urn:microsoft.com/office/officeart/2005/8/layout/radial6"/>
    <dgm:cxn modelId="{6DD2ABD1-1833-42A7-AAEA-A134ED218D99}" type="presParOf" srcId="{85D43AF3-87CA-447F-93F6-30ECCCA5FCF0}" destId="{EBAFBA78-A514-47B1-92C9-825372D01EBD}" srcOrd="5" destOrd="0" presId="urn:microsoft.com/office/officeart/2005/8/layout/radial6"/>
    <dgm:cxn modelId="{29C08933-3821-4887-9B86-ECD67E663E77}" type="presParOf" srcId="{85D43AF3-87CA-447F-93F6-30ECCCA5FCF0}" destId="{E1F4243C-F585-4FCE-AEE9-46E9D980EC97}" srcOrd="6" destOrd="0" presId="urn:microsoft.com/office/officeart/2005/8/layout/radial6"/>
    <dgm:cxn modelId="{F4CB391B-8174-4279-85D2-8EDDC600B592}" type="presParOf" srcId="{85D43AF3-87CA-447F-93F6-30ECCCA5FCF0}" destId="{AFF76751-419D-4FA7-812D-AEFA2669B5A9}" srcOrd="7" destOrd="0" presId="urn:microsoft.com/office/officeart/2005/8/layout/radial6"/>
    <dgm:cxn modelId="{4714DEA6-F390-43CF-B14C-F2EEF9602330}" type="presParOf" srcId="{85D43AF3-87CA-447F-93F6-30ECCCA5FCF0}" destId="{81263798-0591-4266-8CDB-788773EF505A}" srcOrd="8" destOrd="0" presId="urn:microsoft.com/office/officeart/2005/8/layout/radial6"/>
    <dgm:cxn modelId="{799BCEFE-4F09-439E-9C32-1B991CA2F27D}" type="presParOf" srcId="{85D43AF3-87CA-447F-93F6-30ECCCA5FCF0}" destId="{E9B4ABE3-17C7-4CCD-85A3-8DFB1CF77034}" srcOrd="9" destOrd="0" presId="urn:microsoft.com/office/officeart/2005/8/layout/radial6"/>
    <dgm:cxn modelId="{24AADDE5-5A44-4750-A083-E95B18AF025D}" type="presParOf" srcId="{85D43AF3-87CA-447F-93F6-30ECCCA5FCF0}" destId="{FF753E96-EE91-4D69-802B-23C0C14DE4B6}" srcOrd="10" destOrd="0" presId="urn:microsoft.com/office/officeart/2005/8/layout/radial6"/>
    <dgm:cxn modelId="{82F492FE-2052-4B7E-9065-FD57666BFB95}" type="presParOf" srcId="{85D43AF3-87CA-447F-93F6-30ECCCA5FCF0}" destId="{71C6FFE9-10F7-4574-98AC-C99A32C6C92E}" srcOrd="11" destOrd="0" presId="urn:microsoft.com/office/officeart/2005/8/layout/radial6"/>
    <dgm:cxn modelId="{8EE8BBAF-B85D-454F-B5BF-74452BF4C66C}" type="presParOf" srcId="{85D43AF3-87CA-447F-93F6-30ECCCA5FCF0}" destId="{5A2A22CA-1D83-4575-9463-F51DDFF168C8}" srcOrd="12" destOrd="0" presId="urn:microsoft.com/office/officeart/2005/8/layout/radial6"/>
    <dgm:cxn modelId="{539AD338-AABC-47FF-BD29-7FBFD39E1636}" type="presParOf" srcId="{85D43AF3-87CA-447F-93F6-30ECCCA5FCF0}" destId="{E073903E-4B90-49E2-9F2E-22B3502237E0}" srcOrd="13" destOrd="0" presId="urn:microsoft.com/office/officeart/2005/8/layout/radial6"/>
    <dgm:cxn modelId="{8B6D7FB5-EDA5-4AFC-B69D-307E6DF38816}" type="presParOf" srcId="{85D43AF3-87CA-447F-93F6-30ECCCA5FCF0}" destId="{2474F445-171C-417E-A76D-4FDA44E71D31}" srcOrd="14" destOrd="0" presId="urn:microsoft.com/office/officeart/2005/8/layout/radial6"/>
    <dgm:cxn modelId="{64C260C5-40CC-435C-A66A-56D82597E9DE}" type="presParOf" srcId="{85D43AF3-87CA-447F-93F6-30ECCCA5FCF0}" destId="{6C68D0AD-A37C-4B90-AAF1-F2CB4692E73E}" srcOrd="15" destOrd="0" presId="urn:microsoft.com/office/officeart/2005/8/layout/radial6"/>
  </dgm:cxnLst>
  <dgm:bg>
    <a:effectLst>
      <a:glow rad="101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6404-E375-4443-B8F4-4D7C66362D51}">
      <dsp:nvSpPr>
        <dsp:cNvPr id="0" name=""/>
        <dsp:cNvSpPr/>
      </dsp:nvSpPr>
      <dsp:spPr>
        <a:xfrm>
          <a:off x="345383" y="0"/>
          <a:ext cx="3077962" cy="7332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проекта</a:t>
          </a:r>
        </a:p>
      </dsp:txBody>
      <dsp:txXfrm>
        <a:off x="366859" y="21476"/>
        <a:ext cx="3035010" cy="690301"/>
      </dsp:txXfrm>
    </dsp:sp>
    <dsp:sp modelId="{2EC70455-3B27-404A-BDD5-B4804784D1A5}">
      <dsp:nvSpPr>
        <dsp:cNvPr id="0" name=""/>
        <dsp:cNvSpPr/>
      </dsp:nvSpPr>
      <dsp:spPr>
        <a:xfrm rot="5489300">
          <a:off x="1732544" y="751585"/>
          <a:ext cx="275062" cy="32996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-5400000">
        <a:off x="1772158" y="779049"/>
        <a:ext cx="197978" cy="192543"/>
      </dsp:txXfrm>
    </dsp:sp>
    <dsp:sp modelId="{1FE160FF-D5CF-47B5-ACD8-1624A67DDC85}">
      <dsp:nvSpPr>
        <dsp:cNvPr id="0" name=""/>
        <dsp:cNvSpPr/>
      </dsp:nvSpPr>
      <dsp:spPr>
        <a:xfrm>
          <a:off x="307295" y="1099880"/>
          <a:ext cx="3096982" cy="7332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отчета</a:t>
          </a:r>
        </a:p>
      </dsp:txBody>
      <dsp:txXfrm>
        <a:off x="328771" y="1121356"/>
        <a:ext cx="3054030" cy="690301"/>
      </dsp:txXfrm>
    </dsp:sp>
    <dsp:sp modelId="{5F058075-5501-44DC-9E44-61705AC52800}">
      <dsp:nvSpPr>
        <dsp:cNvPr id="0" name=""/>
        <dsp:cNvSpPr/>
      </dsp:nvSpPr>
      <dsp:spPr>
        <a:xfrm rot="5400000">
          <a:off x="1718301" y="1851465"/>
          <a:ext cx="274970" cy="32996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-5400000">
        <a:off x="1756798" y="1878962"/>
        <a:ext cx="197978" cy="192479"/>
      </dsp:txXfrm>
    </dsp:sp>
    <dsp:sp modelId="{AF9D3E22-3634-4988-9297-8E8DA79820E6}">
      <dsp:nvSpPr>
        <dsp:cNvPr id="0" name=""/>
        <dsp:cNvSpPr/>
      </dsp:nvSpPr>
      <dsp:spPr>
        <a:xfrm>
          <a:off x="316805" y="2199761"/>
          <a:ext cx="3077962" cy="7332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РННТД</a:t>
          </a:r>
        </a:p>
      </dsp:txBody>
      <dsp:txXfrm>
        <a:off x="338281" y="2221237"/>
        <a:ext cx="3035010" cy="690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8D0AD-A37C-4B90-AAF1-F2CB4692E73E}">
      <dsp:nvSpPr>
        <dsp:cNvPr id="0" name=""/>
        <dsp:cNvSpPr/>
      </dsp:nvSpPr>
      <dsp:spPr>
        <a:xfrm>
          <a:off x="1833742" y="687108"/>
          <a:ext cx="4460515" cy="446051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A22CA-1D83-4575-9463-F51DDFF168C8}">
      <dsp:nvSpPr>
        <dsp:cNvPr id="0" name=""/>
        <dsp:cNvSpPr/>
      </dsp:nvSpPr>
      <dsp:spPr>
        <a:xfrm>
          <a:off x="1833742" y="687108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4ABE3-17C7-4CCD-85A3-8DFB1CF77034}">
      <dsp:nvSpPr>
        <dsp:cNvPr id="0" name=""/>
        <dsp:cNvSpPr/>
      </dsp:nvSpPr>
      <dsp:spPr>
        <a:xfrm>
          <a:off x="1833742" y="687108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4243C-F585-4FCE-AEE9-46E9D980EC97}">
      <dsp:nvSpPr>
        <dsp:cNvPr id="0" name=""/>
        <dsp:cNvSpPr/>
      </dsp:nvSpPr>
      <dsp:spPr>
        <a:xfrm>
          <a:off x="1833742" y="687108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3DF50-CDC7-4548-ADED-61F0EC0B461E}">
      <dsp:nvSpPr>
        <dsp:cNvPr id="0" name=""/>
        <dsp:cNvSpPr/>
      </dsp:nvSpPr>
      <dsp:spPr>
        <a:xfrm>
          <a:off x="1833742" y="687108"/>
          <a:ext cx="4460515" cy="446051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BDDAF-A407-4522-AE28-FF39B5112B10}">
      <dsp:nvSpPr>
        <dsp:cNvPr id="0" name=""/>
        <dsp:cNvSpPr/>
      </dsp:nvSpPr>
      <dsp:spPr>
        <a:xfrm>
          <a:off x="2692382" y="2420532"/>
          <a:ext cx="2819397" cy="1222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ИДЕНТИЧНОСТЬ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5273" y="2599525"/>
        <a:ext cx="1993615" cy="864256"/>
      </dsp:txXfrm>
    </dsp:sp>
    <dsp:sp modelId="{BCAA9C5F-7949-4F4D-AADA-21635E687B50}">
      <dsp:nvSpPr>
        <dsp:cNvPr id="0" name=""/>
        <dsp:cNvSpPr/>
      </dsp:nvSpPr>
      <dsp:spPr>
        <a:xfrm>
          <a:off x="3163294" y="-107756"/>
          <a:ext cx="1801410" cy="16931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АИС АО НЦГНТЭ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7104" y="140199"/>
        <a:ext cx="1273790" cy="1197232"/>
      </dsp:txXfrm>
    </dsp:sp>
    <dsp:sp modelId="{F0813B78-B3A5-4587-8FC9-FD350E0BFF6F}">
      <dsp:nvSpPr>
        <dsp:cNvPr id="0" name=""/>
        <dsp:cNvSpPr/>
      </dsp:nvSpPr>
      <dsp:spPr>
        <a:xfrm>
          <a:off x="5235220" y="1397586"/>
          <a:ext cx="1801410" cy="16931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ЭМ план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9030" y="1645541"/>
        <a:ext cx="1273790" cy="1197232"/>
      </dsp:txXfrm>
    </dsp:sp>
    <dsp:sp modelId="{AFF76751-419D-4FA7-812D-AEFA2669B5A9}">
      <dsp:nvSpPr>
        <dsp:cNvPr id="0" name=""/>
        <dsp:cNvSpPr/>
      </dsp:nvSpPr>
      <dsp:spPr>
        <a:xfrm>
          <a:off x="4358090" y="3833280"/>
          <a:ext cx="1972860" cy="16931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Договор о совместной  деятельности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7009" y="4081235"/>
        <a:ext cx="1395022" cy="1197232"/>
      </dsp:txXfrm>
    </dsp:sp>
    <dsp:sp modelId="{FF753E96-EE91-4D69-802B-23C0C14DE4B6}">
      <dsp:nvSpPr>
        <dsp:cNvPr id="0" name=""/>
        <dsp:cNvSpPr/>
      </dsp:nvSpPr>
      <dsp:spPr>
        <a:xfrm>
          <a:off x="1825624" y="3833280"/>
          <a:ext cx="1915710" cy="16931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Презентация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6173" y="4081235"/>
        <a:ext cx="1354612" cy="1197232"/>
      </dsp:txXfrm>
    </dsp:sp>
    <dsp:sp modelId="{E073903E-4B90-49E2-9F2E-22B3502237E0}">
      <dsp:nvSpPr>
        <dsp:cNvPr id="0" name=""/>
        <dsp:cNvSpPr/>
      </dsp:nvSpPr>
      <dsp:spPr>
        <a:xfrm>
          <a:off x="1091369" y="1397586"/>
          <a:ext cx="1801410" cy="16931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 план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5179" y="1645541"/>
        <a:ext cx="1273790" cy="1197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69A22-8D4A-4FC9-B507-F6B9F04D340C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7C06D-7CD3-4FDE-AE9E-FD72182C5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8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A55C3-1A73-16C1-7E1E-E084F083C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C0D7A4-63CE-E3A3-5BB5-6555EC696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F0F55-93DE-C85F-3677-38C87B91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8A54-4E07-4266-89BE-C574145D1022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FA071-6971-1794-013B-9019720A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9D2EB-7899-DA8D-4A62-9A1C5C29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C9-9D53-49DA-ACC6-EA70656B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1DBE3-971B-E2CE-388D-44C2EDC45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AD7064-1A2A-8F19-639B-F610F8A9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C0D9C-3805-3BF0-69BF-0F125AB0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8A54-4E07-4266-89BE-C574145D1022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ED22BE-F161-6A39-BE8A-086CDB39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B9D3FF-BC9B-F4C7-B635-A4B04EF2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C9-9D53-49DA-ACC6-EA70656B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2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FA8943-4110-2345-2075-76E9AEDAC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6C7E1F-7EF8-E123-AC0E-661067214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7617E-DF7D-4AA6-D37B-A18A3FDC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8A54-4E07-4266-89BE-C574145D1022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087DB0-C995-9517-3B30-7D4AAC48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63DD9F-970D-4791-9466-FD1B364C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C9-9D53-49DA-ACC6-EA70656B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1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6923A-DAE2-668A-3409-3C15173B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377AD-D294-18A8-57F4-AC795A4D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2FADE-A9F8-B97A-CDE8-C9119F40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8A54-4E07-4266-89BE-C574145D1022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8EC95-954A-F31F-EF6D-4F0C30CF8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985DE2-1F22-C6CE-A0DE-DCE22EE8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C9-9D53-49DA-ACC6-EA70656B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0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3213A-BF32-26CC-F2DA-6C66A5A2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1B8A8C-B97D-8AB1-9AB7-1098DACDD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28F16-3E9D-2AE1-34C8-C1F36A98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8A54-4E07-4266-89BE-C574145D1022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DFBA45-833D-7925-F363-E10993C9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3E408-5A86-B166-5794-D36C1122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C9-9D53-49DA-ACC6-EA70656B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2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9A146-2755-320D-2BBB-FF3CBFD9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166AC6-C815-A8DF-9A12-E6C8F22CC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1A20FE-BD55-52FA-DA94-1B93AEA4B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49ECBB-9D0D-6D29-0565-41FDBDAA5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8A54-4E07-4266-89BE-C574145D1022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D1B6BA-FC85-5213-5330-171FF661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DCD2D1-AE07-D6EA-7BDC-6E917547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C9-9D53-49DA-ACC6-EA70656B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2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47B60-0CA6-297E-90B4-A16A9136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7A3F3A-A92D-CB48-343C-7D6DE4392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A52BD1-7D55-3638-095E-0D22CF8BA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3AECEC-56F2-CC46-ADBD-4EC59E8FE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2FCEA6-5FBE-6828-0D81-6113FBB19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15B6A4-EE1A-3F00-A899-86F8808F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8A54-4E07-4266-89BE-C574145D1022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3E340B-6DA0-CF6E-22F6-5C2923F3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BCD3FE-94DC-5531-FF30-D383CAD2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C9-9D53-49DA-ACC6-EA70656B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D6934-362D-6D25-FFD5-CD71CB44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C7145E-240F-9BFE-7F41-7B59A300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8A54-4E07-4266-89BE-C574145D1022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E29D87-738D-DC08-C4E7-727F2381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C880AD-A402-A8AB-ED84-3C0F50B9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C9-9D53-49DA-ACC6-EA70656B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6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2D1A85-4181-82BA-B681-B61748F9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8A54-4E07-4266-89BE-C574145D1022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DFC26E-68CF-958C-820D-CFA69A81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A04635-0E17-13FC-7A69-D43F9644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C9-9D53-49DA-ACC6-EA70656B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7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D6689-7E5A-87E5-BD3A-040F408D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5A6E16-8CF0-D1B1-B92C-448BEB05D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552D34-9330-1A80-59FF-C7BD3AE3E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CF0169-7388-4887-757C-CCEB2EAC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8A54-4E07-4266-89BE-C574145D1022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A5677B-9549-D3C7-32E5-F349C5BB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F6DCC-D36F-9371-525C-1A841B47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C9-9D53-49DA-ACC6-EA70656B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4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8FF3C-6F26-2D92-C562-C3829917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F1B064-1E67-597E-75A1-B98F5CEA6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0B4128-A0E9-E069-9E1C-F8426ECA0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B758B9-FB89-DF46-3D06-218CBECD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8A54-4E07-4266-89BE-C574145D1022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286E30-9B4F-D279-A95A-DE8C2725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CD662B-070A-B686-650A-870FB063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C9-9D53-49DA-ACC6-EA70656B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2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71ADE-1AE6-96F7-CBD0-53E01338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8A106A-8A07-4183-4826-B6C7B650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1DE3C-5233-D997-BB9F-776D68DC6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68A54-4E07-4266-89BE-C574145D1022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BCEB3-5795-C39C-6693-79A426798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28CC60-C3FB-D010-F77A-54B87BAD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A4BC9-9D53-49DA-ACC6-EA70656B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5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g"/><Relationship Id="rId7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cste.kz" TargetMode="External"/><Relationship Id="rId2" Type="http://schemas.openxmlformats.org/officeDocument/2006/relationships/hyperlink" Target="mailto:support@ncste.k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CCCF8-740D-07FA-B1E3-C5133495C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561" y="1806593"/>
            <a:ext cx="11572875" cy="2552699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 по оформлению и подаче заявок на участие в конкурсах на грантовое финансирование наиболее перспективных проектов коммерциализации РННТД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DF3676-CD01-53FC-9421-0267836A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237" y="5429262"/>
            <a:ext cx="11506199" cy="71278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экспертизы проектов коммерциализации результатов научно, научно-технической деятельности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9A173A0-B52A-4BF1-039F-7295C9E9271E}"/>
              </a:ext>
            </a:extLst>
          </p:cNvPr>
          <p:cNvSpPr txBox="1">
            <a:spLocks/>
          </p:cNvSpPr>
          <p:nvPr/>
        </p:nvSpPr>
        <p:spPr>
          <a:xfrm>
            <a:off x="400051" y="6253956"/>
            <a:ext cx="11506199" cy="712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2024 год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ED9C6-0465-28B4-2BB9-F5B6A70C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20401" y="114740"/>
            <a:ext cx="876591" cy="876591"/>
          </a:xfrm>
          <a:prstGeom prst="rect">
            <a:avLst/>
          </a:prstGeom>
        </p:spPr>
      </p:pic>
      <p:sp>
        <p:nvSpPr>
          <p:cNvPr id="6" name="TextBox 28">
            <a:extLst>
              <a:ext uri="{FF2B5EF4-FFF2-40B4-BE49-F238E27FC236}">
                <a16:creationId xmlns:a16="http://schemas.microsoft.com/office/drawing/2014/main" id="{DA2938AE-E7D6-F677-4F23-4519E4CB1D76}"/>
              </a:ext>
            </a:extLst>
          </p:cNvPr>
          <p:cNvSpPr txBox="1"/>
          <p:nvPr/>
        </p:nvSpPr>
        <p:spPr>
          <a:xfrm>
            <a:off x="10386241" y="918175"/>
            <a:ext cx="1744910" cy="349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  <a:spcBef>
                <a:spcPct val="0"/>
              </a:spcBef>
            </a:pPr>
            <a:r>
              <a:rPr lang="en-US" spc="57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www.ncste.kz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64412-111F-C806-EB25-FF293CD80B90}"/>
              </a:ext>
            </a:extLst>
          </p:cNvPr>
          <p:cNvSpPr txBox="1"/>
          <p:nvPr/>
        </p:nvSpPr>
        <p:spPr>
          <a:xfrm>
            <a:off x="400051" y="370366"/>
            <a:ext cx="10353675" cy="428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70"/>
              </a:lnSpc>
              <a:spcBef>
                <a:spcPct val="0"/>
              </a:spcBef>
            </a:pPr>
            <a:r>
              <a:rPr lang="ru-RU" sz="1600" b="1" spc="5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en-US" sz="1600" b="1" spc="5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ЦЕНТР ГОСУДАРСТВЕННОЙ НАУЧНО-ТЕХНИЧЕСКОЙ ЭКСПЕРТИЗЫ</a:t>
            </a:r>
            <a:r>
              <a:rPr lang="ru-RU" sz="1600" b="1" spc="57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600" b="1" spc="5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7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035F51-F181-1BF1-A341-2279C5158A94}"/>
              </a:ext>
            </a:extLst>
          </p:cNvPr>
          <p:cNvSpPr txBox="1"/>
          <p:nvPr/>
        </p:nvSpPr>
        <p:spPr>
          <a:xfrm>
            <a:off x="3161930" y="88776"/>
            <a:ext cx="586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доработке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2661DB5-DE58-90CC-5415-26F8C17558E1}"/>
              </a:ext>
            </a:extLst>
          </p:cNvPr>
          <p:cNvGraphicFramePr>
            <a:graphicFrameLocks/>
          </p:cNvGraphicFramePr>
          <p:nvPr/>
        </p:nvGraphicFramePr>
        <p:xfrm>
          <a:off x="979126" y="738266"/>
          <a:ext cx="3336329" cy="2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51E4E4E-0BA9-BBB5-C985-E6CD58524952}"/>
              </a:ext>
            </a:extLst>
          </p:cNvPr>
          <p:cNvGraphicFramePr>
            <a:graphicFrameLocks/>
          </p:cNvGraphicFramePr>
          <p:nvPr/>
        </p:nvGraphicFramePr>
        <p:xfrm>
          <a:off x="979126" y="3618405"/>
          <a:ext cx="3336329" cy="2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1D0294-EF75-F3F1-863E-6A97E4923258}"/>
              </a:ext>
            </a:extLst>
          </p:cNvPr>
          <p:cNvSpPr/>
          <p:nvPr/>
        </p:nvSpPr>
        <p:spPr>
          <a:xfrm>
            <a:off x="6096000" y="974567"/>
            <a:ext cx="249382" cy="263165"/>
          </a:xfrm>
          <a:prstGeom prst="rect">
            <a:avLst/>
          </a:prstGeom>
          <a:solidFill>
            <a:srgbClr val="E97C3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48673-0CEB-84BE-4E43-8B271FEF4770}"/>
              </a:ext>
            </a:extLst>
          </p:cNvPr>
          <p:cNvSpPr txBox="1"/>
          <p:nvPr/>
        </p:nvSpPr>
        <p:spPr>
          <a:xfrm>
            <a:off x="6345382" y="919975"/>
            <a:ext cx="354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 проектной группы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964E8-B259-5D23-E9D9-E84546F02EED}"/>
              </a:ext>
            </a:extLst>
          </p:cNvPr>
          <p:cNvSpPr txBox="1"/>
          <p:nvPr/>
        </p:nvSpPr>
        <p:spPr>
          <a:xfrm>
            <a:off x="5429250" y="15608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документы, подтверждающие опыт специалиста по коммерциализации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3B1B4-31BA-30E2-AB04-91EBFA8E5AD2}"/>
              </a:ext>
            </a:extLst>
          </p:cNvPr>
          <p:cNvSpPr txBox="1"/>
          <p:nvPr/>
        </p:nvSpPr>
        <p:spPr>
          <a:xfrm>
            <a:off x="5429250" y="226138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либо не в полном объеме предоставлены  копии документов, удостоверяющих личность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DD72BB-852A-95E0-EBE3-1A65B2D9456F}"/>
              </a:ext>
            </a:extLst>
          </p:cNvPr>
          <p:cNvSpPr txBox="1"/>
          <p:nvPr/>
        </p:nvSpPr>
        <p:spPr>
          <a:xfrm>
            <a:off x="5429250" y="323708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 действующий сертификат профессионального бухгалтера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4BD496-2B37-6335-AC8D-39C5D84BF2FC}"/>
              </a:ext>
            </a:extLst>
          </p:cNvPr>
          <p:cNvSpPr txBox="1"/>
          <p:nvPr/>
        </p:nvSpPr>
        <p:spPr>
          <a:xfrm>
            <a:off x="5429250" y="393578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документы, подтверждающие опыт бухгалтера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001170-9C83-2F31-1D7C-D03E5DBD0D37}"/>
              </a:ext>
            </a:extLst>
          </p:cNvPr>
          <p:cNvSpPr txBox="1"/>
          <p:nvPr/>
        </p:nvSpPr>
        <p:spPr>
          <a:xfrm>
            <a:off x="5429250" y="46344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документы, подтверждающее резидентства члена проектной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18403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46F48-32EF-30DA-0643-606C517B02F5}"/>
              </a:ext>
            </a:extLst>
          </p:cNvPr>
          <p:cNvSpPr txBox="1"/>
          <p:nvPr/>
        </p:nvSpPr>
        <p:spPr>
          <a:xfrm>
            <a:off x="0" y="145129"/>
            <a:ext cx="121920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документы, подтверждающее резидентства члена проектной группы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4A901F-8044-F8CE-66DF-7911D7F0C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89" y="4132296"/>
            <a:ext cx="2996184" cy="19415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957BC8-49A7-9950-D7F0-93815F19B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97" y="1651277"/>
            <a:ext cx="4643269" cy="22955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08D360-A7E2-7DC2-CE31-93C40DE86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12" y="1576277"/>
            <a:ext cx="3352503" cy="4741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6043E4-8813-5711-1E7B-85481289F5E0}"/>
              </a:ext>
            </a:extLst>
          </p:cNvPr>
          <p:cNvSpPr txBox="1"/>
          <p:nvPr/>
        </p:nvSpPr>
        <p:spPr>
          <a:xfrm>
            <a:off x="133349" y="784128"/>
            <a:ext cx="11839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Члены проектной группы обязаны быть гражданами и/или резидентами Республики Казахстан</a:t>
            </a:r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E078D31-ADAB-0D9E-8AD3-473F8BC40D4A}"/>
              </a:ext>
            </a:extLst>
          </p:cNvPr>
          <p:cNvSpPr/>
          <p:nvPr/>
        </p:nvSpPr>
        <p:spPr>
          <a:xfrm>
            <a:off x="1247775" y="689620"/>
            <a:ext cx="9531857" cy="55815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107A6D-292C-A92B-FB48-F9B25941D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64" y="4658758"/>
            <a:ext cx="1294757" cy="8886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693ABA-5F5E-B6A0-C88E-6CD195061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893" y="2261826"/>
            <a:ext cx="1294757" cy="8886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9F2445-4C84-34D8-2BA8-68BCA0BE49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6111" y1="41667" x2="48056" y2="6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69" y="4665534"/>
            <a:ext cx="1502846" cy="15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3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035F51-F181-1BF1-A341-2279C5158A94}"/>
              </a:ext>
            </a:extLst>
          </p:cNvPr>
          <p:cNvSpPr txBox="1"/>
          <p:nvPr/>
        </p:nvSpPr>
        <p:spPr>
          <a:xfrm>
            <a:off x="3161930" y="88776"/>
            <a:ext cx="586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доработке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2661DB5-DE58-90CC-5415-26F8C17558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883430"/>
              </p:ext>
            </p:extLst>
          </p:nvPr>
        </p:nvGraphicFramePr>
        <p:xfrm>
          <a:off x="979126" y="738266"/>
          <a:ext cx="3336329" cy="2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51E4E4E-0BA9-BBB5-C985-E6CD585249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824424"/>
              </p:ext>
            </p:extLst>
          </p:nvPr>
        </p:nvGraphicFramePr>
        <p:xfrm>
          <a:off x="979126" y="3618405"/>
          <a:ext cx="3336329" cy="2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1D0294-EF75-F3F1-863E-6A97E4923258}"/>
              </a:ext>
            </a:extLst>
          </p:cNvPr>
          <p:cNvSpPr/>
          <p:nvPr/>
        </p:nvSpPr>
        <p:spPr>
          <a:xfrm>
            <a:off x="6096000" y="977604"/>
            <a:ext cx="249382" cy="263165"/>
          </a:xfrm>
          <a:prstGeom prst="rect">
            <a:avLst/>
          </a:prstGeom>
          <a:solidFill>
            <a:srgbClr val="A3A3A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48673-0CEB-84BE-4E43-8B271FEF4770}"/>
              </a:ext>
            </a:extLst>
          </p:cNvPr>
          <p:cNvSpPr txBox="1"/>
          <p:nvPr/>
        </p:nvSpPr>
        <p:spPr>
          <a:xfrm>
            <a:off x="6345382" y="924520"/>
            <a:ext cx="410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необходимое документов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E5D41-41A9-0691-15B9-944CD17E0D64}"/>
              </a:ext>
            </a:extLst>
          </p:cNvPr>
          <p:cNvSpPr txBox="1"/>
          <p:nvPr/>
        </p:nvSpPr>
        <p:spPr>
          <a:xfrm>
            <a:off x="5482048" y="15538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документов к смете расходов.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9B766-0EF3-45FF-ECD7-56A44D8157EF}"/>
              </a:ext>
            </a:extLst>
          </p:cNvPr>
          <p:cNvSpPr txBox="1"/>
          <p:nvPr/>
        </p:nvSpPr>
        <p:spPr>
          <a:xfrm>
            <a:off x="5482048" y="1995535"/>
            <a:ext cx="6470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договора уступки РННТД/ОИС  на Заявителя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4AE554-C6AF-C47F-E4CE-AE36D401BD40}"/>
              </a:ext>
            </a:extLst>
          </p:cNvPr>
          <p:cNvSpPr txBox="1"/>
          <p:nvPr/>
        </p:nvSpPr>
        <p:spPr>
          <a:xfrm>
            <a:off x="5482048" y="2416625"/>
            <a:ext cx="6657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свидетельства аккредитации у Заявителя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6A6603-50AA-5020-1BC2-B8F7EA57F9D2}"/>
              </a:ext>
            </a:extLst>
          </p:cNvPr>
          <p:cNvSpPr txBox="1"/>
          <p:nvPr/>
        </p:nvSpPr>
        <p:spPr>
          <a:xfrm>
            <a:off x="5482048" y="2837715"/>
            <a:ext cx="6753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документы, подтверждающие соответствие РННТД уровню технологической готовности (TRL) 6 (шестой) или выше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AF6094-9707-D57C-BF33-0A7580096D2D}"/>
              </a:ext>
            </a:extLst>
          </p:cNvPr>
          <p:cNvSpPr txBox="1"/>
          <p:nvPr/>
        </p:nvSpPr>
        <p:spPr>
          <a:xfrm>
            <a:off x="5482048" y="3742842"/>
            <a:ext cx="6161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копии действующих охранных документов на объект интеллектуальной собственности или заявки на получение охранного документа  на ОИС на английском языке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68F844-E2FC-CACD-8107-A01C820502A0}"/>
              </a:ext>
            </a:extLst>
          </p:cNvPr>
          <p:cNvSpPr txBox="1"/>
          <p:nvPr/>
        </p:nvSpPr>
        <p:spPr>
          <a:xfrm>
            <a:off x="5482048" y="4931165"/>
            <a:ext cx="6161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  технологический план реализации проекта/ Экономический (маркетинговый план реализации) на английском языке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AFFAF8-70F8-F534-FB8E-B8BCE37AF5B4}"/>
              </a:ext>
            </a:extLst>
          </p:cNvPr>
          <p:cNvSpPr txBox="1"/>
          <p:nvPr/>
        </p:nvSpPr>
        <p:spPr>
          <a:xfrm>
            <a:off x="5482048" y="5805945"/>
            <a:ext cx="6161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правоустанавливающие документы на имеющуюся материально-техническую базу</a:t>
            </a:r>
          </a:p>
        </p:txBody>
      </p:sp>
    </p:spTree>
    <p:extLst>
      <p:ext uri="{BB962C8B-B14F-4D97-AF65-F5344CB8AC3E}">
        <p14:creationId xmlns:p14="http://schemas.microsoft.com/office/powerpoint/2010/main" val="2572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A429BD-00D4-1416-1500-223FB3F9079F}"/>
              </a:ext>
            </a:extLst>
          </p:cNvPr>
          <p:cNvSpPr txBox="1"/>
          <p:nvPr/>
        </p:nvSpPr>
        <p:spPr>
          <a:xfrm>
            <a:off x="0" y="120499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готовности технологии (TRL)</a:t>
            </a:r>
            <a:endParaRPr lang="ru-RU" sz="2400" b="1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B4490B9-CE8D-DAD4-0DD7-ED0EF1525DF4}"/>
              </a:ext>
            </a:extLst>
          </p:cNvPr>
          <p:cNvSpPr/>
          <p:nvPr/>
        </p:nvSpPr>
        <p:spPr>
          <a:xfrm>
            <a:off x="361951" y="809198"/>
            <a:ext cx="4718338" cy="333417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lvl="0" algn="just">
              <a:buSzPts val="1400"/>
              <a:tabLst>
                <a:tab pos="44704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момент подачи 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заявки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обязаны соответствовать уровню технологической 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готовности (TRL) 6 (шестой) или выше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согласно Методике определения уровня готовности технологии (TRL), утвержденной Приказом Комитета науки МНВО РК № 112-НЖ от 18 июля 2023 года «Об утверждении Методики определения уровня технологической готовности (TRL) научных организаций и исследовательских университетов и их разработок».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DBF7D-5F78-31E2-318D-72506CEF0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80" y="4453446"/>
            <a:ext cx="1699280" cy="169928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B55041-292C-2BE1-F6FD-0A42C0615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92" y="927501"/>
            <a:ext cx="3334538" cy="47108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01E5843-4ABA-A3E4-DE80-49C1A3CB0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87" y="990260"/>
            <a:ext cx="3250547" cy="45853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A62A17-02A2-D6F6-8775-469A1F1A2909}"/>
              </a:ext>
            </a:extLst>
          </p:cNvPr>
          <p:cNvSpPr txBox="1"/>
          <p:nvPr/>
        </p:nvSpPr>
        <p:spPr>
          <a:xfrm>
            <a:off x="1053851" y="6152726"/>
            <a:ext cx="3334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определения уровня готовности технологии (TRL)</a:t>
            </a:r>
            <a:endParaRPr lang="ru-RU" sz="16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A28ECCA-E31C-3F6A-FFCD-6FA26A6CF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599" y="1953515"/>
            <a:ext cx="5781294" cy="2283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88CD0C-9AD6-FACC-0C00-17F25BFA03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18" y="1282385"/>
            <a:ext cx="4471029" cy="36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F8F23A-EB79-8F0E-7B7F-073C0607582D}"/>
              </a:ext>
            </a:extLst>
          </p:cNvPr>
          <p:cNvSpPr txBox="1"/>
          <p:nvPr/>
        </p:nvSpPr>
        <p:spPr>
          <a:xfrm>
            <a:off x="0" y="95365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в соглашении о совместной деятельности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C0A8AD-6133-29E2-8AF9-128C52AC6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22" y="4520924"/>
            <a:ext cx="1701040" cy="17010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13E5FA-104F-52C9-AFD0-CB2304B4D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 b="5834"/>
          <a:stretch/>
        </p:blipFill>
        <p:spPr>
          <a:xfrm>
            <a:off x="7044122" y="708301"/>
            <a:ext cx="4404928" cy="4819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E4B38B-35B5-000F-585A-159FDDED5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0" b="3750"/>
          <a:stretch/>
        </p:blipFill>
        <p:spPr>
          <a:xfrm>
            <a:off x="7080630" y="4694747"/>
            <a:ext cx="4331912" cy="1454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B3CC0FD-837A-BE9B-AE59-D94DF51547CF}"/>
              </a:ext>
            </a:extLst>
          </p:cNvPr>
          <p:cNvSpPr/>
          <p:nvPr/>
        </p:nvSpPr>
        <p:spPr>
          <a:xfrm>
            <a:off x="220541" y="1219198"/>
            <a:ext cx="5966802" cy="296227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Договор о совместной деятельности с частным партнером (при наличии) согласно приложению Конкурсной документации, с указанием размеров софинансирования в сумме не менее 20% от общей стоимости гранта проекта, условий реализации проекта, срока действия Договора, наименования проекта и наименования конкурса, а также условий предоставления объектов материально-технической базы со стороны частного партнера при наличии, отраженных в Технологическом плане реализации проекта (приложить копии правоустанавливающих документов на материально-техническую базу);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995FE-437C-9496-5A4A-081B154F3EEC}"/>
              </a:ext>
            </a:extLst>
          </p:cNvPr>
          <p:cNvSpPr txBox="1"/>
          <p:nvPr/>
        </p:nvSpPr>
        <p:spPr>
          <a:xfrm>
            <a:off x="2094279" y="6221964"/>
            <a:ext cx="2219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 д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оговора о совместной деятельности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1784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64633A-25C8-5758-E6AD-760C8199CF60}"/>
              </a:ext>
            </a:extLst>
          </p:cNvPr>
          <p:cNvSpPr txBox="1"/>
          <p:nvPr/>
        </p:nvSpPr>
        <p:spPr>
          <a:xfrm>
            <a:off x="0" y="134035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научной и (или) научно-технической деятельности (РННТД) </a:t>
            </a:r>
            <a:endParaRPr lang="ru-RU" sz="2400" b="1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9AD80E0-2CD1-1890-7631-28B1060DA3D9}"/>
              </a:ext>
            </a:extLst>
          </p:cNvPr>
          <p:cNvSpPr/>
          <p:nvPr/>
        </p:nvSpPr>
        <p:spPr>
          <a:xfrm>
            <a:off x="6353175" y="752475"/>
            <a:ext cx="5753097" cy="209550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РННТД и копии документов об имеющейся материально-технической базе (при наличии), копии охранных документов на объекты интеллектуальной собственности или заявки на получение охранных документов на объекты интеллектуальной собственности от Заявителя (при наличии) на момент подачи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77E0804-F87A-486B-917B-EF3D2CE274C9}"/>
              </a:ext>
            </a:extLst>
          </p:cNvPr>
          <p:cNvSpPr/>
          <p:nvPr/>
        </p:nvSpPr>
        <p:spPr>
          <a:xfrm>
            <a:off x="7062786" y="3225196"/>
            <a:ext cx="4333874" cy="156966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прав на РННТД (ОИС/ заявки на ОИС)  необходимо предоставление договора уступки прав на примере лицензионного соглашения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1DF8548-28E1-4D14-A167-16CA34D10034}"/>
              </a:ext>
            </a:extLst>
          </p:cNvPr>
          <p:cNvSpPr/>
          <p:nvPr/>
        </p:nvSpPr>
        <p:spPr>
          <a:xfrm>
            <a:off x="85728" y="756850"/>
            <a:ext cx="5753097" cy="209112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рант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бюджетные и (или) внебюджетные средства, предоставляемые на безвозмездной и безвозвратной основе для реализации проектов коммерциализации 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 научной и (или) научно-технической деятельности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(РННТД)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EBDE0424-5692-F514-F8CB-B302857C5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860011"/>
              </p:ext>
            </p:extLst>
          </p:nvPr>
        </p:nvGraphicFramePr>
        <p:xfrm>
          <a:off x="1192212" y="3684553"/>
          <a:ext cx="3711574" cy="293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E4F5EE1-3688-717F-DE01-314CEC1EDBEC}"/>
              </a:ext>
            </a:extLst>
          </p:cNvPr>
          <p:cNvSpPr txBox="1"/>
          <p:nvPr/>
        </p:nvSpPr>
        <p:spPr>
          <a:xfrm>
            <a:off x="0" y="3066209"/>
            <a:ext cx="609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получения РННТД</a:t>
            </a:r>
          </a:p>
        </p:txBody>
      </p:sp>
    </p:spTree>
    <p:extLst>
      <p:ext uri="{BB962C8B-B14F-4D97-AF65-F5344CB8AC3E}">
        <p14:creationId xmlns:p14="http://schemas.microsoft.com/office/powerpoint/2010/main" val="414894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035F51-F181-1BF1-A341-2279C5158A94}"/>
              </a:ext>
            </a:extLst>
          </p:cNvPr>
          <p:cNvSpPr txBox="1"/>
          <p:nvPr/>
        </p:nvSpPr>
        <p:spPr>
          <a:xfrm>
            <a:off x="3161930" y="88776"/>
            <a:ext cx="586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доработке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2661DB5-DE58-90CC-5415-26F8C17558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153242"/>
              </p:ext>
            </p:extLst>
          </p:nvPr>
        </p:nvGraphicFramePr>
        <p:xfrm>
          <a:off x="979126" y="738266"/>
          <a:ext cx="3336329" cy="2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51E4E4E-0BA9-BBB5-C985-E6CD585249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329870"/>
              </p:ext>
            </p:extLst>
          </p:nvPr>
        </p:nvGraphicFramePr>
        <p:xfrm>
          <a:off x="979126" y="3618405"/>
          <a:ext cx="3336329" cy="2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1D0294-EF75-F3F1-863E-6A97E4923258}"/>
              </a:ext>
            </a:extLst>
          </p:cNvPr>
          <p:cNvSpPr/>
          <p:nvPr/>
        </p:nvSpPr>
        <p:spPr>
          <a:xfrm>
            <a:off x="6096000" y="1013811"/>
            <a:ext cx="249382" cy="263165"/>
          </a:xfrm>
          <a:prstGeom prst="rect">
            <a:avLst/>
          </a:prstGeom>
          <a:solidFill>
            <a:srgbClr val="FBBD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48673-0CEB-84BE-4E43-8B271FEF4770}"/>
              </a:ext>
            </a:extLst>
          </p:cNvPr>
          <p:cNvSpPr txBox="1"/>
          <p:nvPr/>
        </p:nvSpPr>
        <p:spPr>
          <a:xfrm>
            <a:off x="6401904" y="960727"/>
            <a:ext cx="396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 документов заявки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C8572-DB77-C9C7-45C7-54C1807E4F35}"/>
              </a:ext>
            </a:extLst>
          </p:cNvPr>
          <p:cNvSpPr txBox="1"/>
          <p:nvPr/>
        </p:nvSpPr>
        <p:spPr>
          <a:xfrm>
            <a:off x="5337825" y="16172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данных, указанных в технологическом/экономических (маркетинговых) планах реализации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C8A9F-A71C-E3C6-BB63-7393E2646C7A}"/>
              </a:ext>
            </a:extLst>
          </p:cNvPr>
          <p:cNvSpPr txBox="1"/>
          <p:nvPr/>
        </p:nvSpPr>
        <p:spPr>
          <a:xfrm>
            <a:off x="5337825" y="2880824"/>
            <a:ext cx="6257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данных, указанных в соглашении о совместной деятельности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F65ADF-F037-2674-CBE8-8A86B9858118}"/>
              </a:ext>
            </a:extLst>
          </p:cNvPr>
          <p:cNvSpPr txBox="1"/>
          <p:nvPr/>
        </p:nvSpPr>
        <p:spPr>
          <a:xfrm>
            <a:off x="5337825" y="38674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данных, указанных в презентации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7AB65-7FD9-1717-7E9C-7DBAAEC6B6D1}"/>
              </a:ext>
            </a:extLst>
          </p:cNvPr>
          <p:cNvSpPr txBox="1"/>
          <p:nvPr/>
        </p:nvSpPr>
        <p:spPr>
          <a:xfrm>
            <a:off x="5337825" y="45770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Дублирование/ плагиат</a:t>
            </a:r>
          </a:p>
        </p:txBody>
      </p:sp>
    </p:spTree>
    <p:extLst>
      <p:ext uri="{BB962C8B-B14F-4D97-AF65-F5344CB8AC3E}">
        <p14:creationId xmlns:p14="http://schemas.microsoft.com/office/powerpoint/2010/main" val="5656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930974-46D7-8077-F053-F7E08F7193E6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идентичности данных, предоставленных заявителем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5F2EA0A-FA5F-DA60-B86D-A4AB7023C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785748"/>
              </p:ext>
            </p:extLst>
          </p:nvPr>
        </p:nvGraphicFramePr>
        <p:xfrm>
          <a:off x="-9017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8247051-C471-633D-2078-BCC935C35D8A}"/>
              </a:ext>
            </a:extLst>
          </p:cNvPr>
          <p:cNvSpPr txBox="1"/>
          <p:nvPr/>
        </p:nvSpPr>
        <p:spPr>
          <a:xfrm>
            <a:off x="6524625" y="1281641"/>
            <a:ext cx="5848349" cy="369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членов проектной группы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проекта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частного партнера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запрашиваемого гранта (по годам)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годам)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Заявитель/грантополучатель</a:t>
            </a:r>
          </a:p>
        </p:txBody>
      </p:sp>
    </p:spTree>
    <p:extLst>
      <p:ext uri="{BB962C8B-B14F-4D97-AF65-F5344CB8AC3E}">
        <p14:creationId xmlns:p14="http://schemas.microsoft.com/office/powerpoint/2010/main" val="3009579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9BBC6-D5AF-DAD0-4FF4-AF67CED8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12"/>
            <a:ext cx="10515600" cy="81438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и пересмотр заявок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EDFF7C7-C8D6-9EF7-ED78-DA091DB3FBBF}"/>
              </a:ext>
            </a:extLst>
          </p:cNvPr>
          <p:cNvSpPr/>
          <p:nvPr/>
        </p:nvSpPr>
        <p:spPr>
          <a:xfrm>
            <a:off x="6419840" y="1042983"/>
            <a:ext cx="5362569" cy="120015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 pitchFamily="2" charset="0"/>
              </a:rPr>
              <a:t>Не предусмотрен </a:t>
            </a:r>
            <a:r>
              <a:rPr lang="ru-RU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 pitchFamily="2" charset="0"/>
              </a:rPr>
              <a:t>порядок апелляции итогов экспертизы и пересмотр  результатов </a:t>
            </a:r>
            <a:r>
              <a:rPr lang="ru-RU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 pitchFamily="2" charset="0"/>
              </a:rPr>
              <a:t>ЭПКРННТД</a:t>
            </a:r>
            <a:endParaRPr lang="ru-RU" i="1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3DA990E-2AB8-D4C1-8590-9876F0B7E2C9}"/>
              </a:ext>
            </a:extLst>
          </p:cNvPr>
          <p:cNvSpPr/>
          <p:nvPr/>
        </p:nvSpPr>
        <p:spPr>
          <a:xfrm>
            <a:off x="409590" y="1047741"/>
            <a:ext cx="5362571" cy="120015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предусмотрен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повторной проверки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соответствие требованиям Конкурсной документации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заявок, возвращенных заявителям, как несоответствующая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8F85FC-DC33-D4EF-8292-E2963A76E73E}"/>
              </a:ext>
            </a:extLst>
          </p:cNvPr>
          <p:cNvSpPr/>
          <p:nvPr/>
        </p:nvSpPr>
        <p:spPr>
          <a:xfrm>
            <a:off x="195265" y="2608064"/>
            <a:ext cx="11801465" cy="150137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Требованиями </a:t>
            </a:r>
            <a:r>
              <a:rPr lang="ru-RU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 базового и программно-целевого финансирования научной и (или) научно-технической деятельности, грантового финансирования научной и (или) научно-технической деятельности и коммерциализации результатов научной и (или) научно-технической деятельности, финансирования научных организаций, осуществляющих фундаментальные научные исследования, утвержденных </a:t>
            </a:r>
            <a:r>
              <a:rPr lang="ru-RU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приказом и.о. Министра науки и высшего образования Республики Казахстан от 6 ноября 2023 года № 563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D4B68E1-A392-C753-8347-54EBBE9F1A91}"/>
              </a:ext>
            </a:extLst>
          </p:cNvPr>
          <p:cNvSpPr/>
          <p:nvPr/>
        </p:nvSpPr>
        <p:spPr>
          <a:xfrm>
            <a:off x="195266" y="4390427"/>
            <a:ext cx="11801465" cy="72389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 pitchFamily="2" charset="0"/>
              </a:rPr>
              <a:t>Требованиями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 организации и проведения государственной научно-технической экспертизы, </a:t>
            </a:r>
            <a:r>
              <a:rPr lang="ru-RU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утвержденным приказом Министра науки и высшего образования Республики Казахстан от 27 сентября 2023 года № 489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BA24E16-6F7F-C3D4-9BD0-482BB8DBCFC2}"/>
              </a:ext>
            </a:extLst>
          </p:cNvPr>
          <p:cNvSpPr/>
          <p:nvPr/>
        </p:nvSpPr>
        <p:spPr>
          <a:xfrm>
            <a:off x="195268" y="5479257"/>
            <a:ext cx="11801464" cy="82391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 pitchFamily="2" charset="0"/>
              </a:rPr>
              <a:t>Требованиями Правил оказания государственной услуги </a:t>
            </a:r>
            <a:r>
              <a:rPr lang="kk-KZ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 pitchFamily="2" charset="0"/>
              </a:rPr>
              <a:t>«</a:t>
            </a:r>
            <a:r>
              <a:rPr lang="ru-RU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 pitchFamily="2" charset="0"/>
              </a:rPr>
              <a:t>Проведение государственной научно-технической экспертизы» </a:t>
            </a:r>
            <a:r>
              <a:rPr lang="ru-RU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утвержденным приказом </a:t>
            </a:r>
            <a:r>
              <a:rPr lang="ru-RU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Roboto" panose="02000000000000000000" pitchFamily="2" charset="0"/>
              </a:rPr>
              <a:t>Министра образования и науки Республики Казахстан от 4 июня 2020 года №229</a:t>
            </a:r>
            <a:endParaRPr lang="ru-RU" sz="16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2007C09-BD7B-FB2A-002A-7F87DF5478F3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 flipV="1">
            <a:off x="5772161" y="1643058"/>
            <a:ext cx="647679" cy="4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B07896C-038E-92D6-0344-C5D24E795FE0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095997" y="1670740"/>
            <a:ext cx="1" cy="937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3DC626-10CA-6B00-D4B9-56E4A9D3B3CB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6095998" y="4109441"/>
            <a:ext cx="1" cy="280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A99B491-0EB6-E709-3209-8D9D1B93386B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6095999" y="5114326"/>
            <a:ext cx="1" cy="3649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3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2B73-ADF3-D25C-55B1-3E9F923F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10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dirty="0"/>
              <a:t>Благодарю за внимание!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BAC4268-AF84-2A2A-6735-0BFF74C0C5FD}"/>
              </a:ext>
            </a:extLst>
          </p:cNvPr>
          <p:cNvSpPr txBox="1">
            <a:spLocks/>
          </p:cNvSpPr>
          <p:nvPr/>
        </p:nvSpPr>
        <p:spPr>
          <a:xfrm>
            <a:off x="628649" y="5137943"/>
            <a:ext cx="113061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E-mail: </a:t>
            </a:r>
            <a:r>
              <a:rPr lang="ru-RU" sz="2400" b="1" dirty="0"/>
              <a:t>                                 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support@ncste.kz</a:t>
            </a:r>
            <a:r>
              <a:rPr lang="en-US" sz="2400" dirty="0"/>
              <a:t> (</a:t>
            </a:r>
            <a:r>
              <a:rPr lang="ru-RU" sz="2400" dirty="0"/>
              <a:t>для физ. лиц</a:t>
            </a:r>
            <a:r>
              <a:rPr lang="en-US" sz="2400" dirty="0"/>
              <a:t>)</a:t>
            </a:r>
            <a:r>
              <a:rPr lang="ru-RU" sz="2400" dirty="0"/>
              <a:t>, </a:t>
            </a:r>
            <a:r>
              <a:rPr lang="ru-RU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info@ncste.kz</a:t>
            </a:r>
            <a:r>
              <a:rPr lang="en-US" sz="2400" dirty="0"/>
              <a:t> (</a:t>
            </a:r>
            <a:r>
              <a:rPr lang="ru-RU" sz="2400" dirty="0"/>
              <a:t>для юр. лиц</a:t>
            </a:r>
            <a:r>
              <a:rPr lang="en-US" sz="2400" dirty="0"/>
              <a:t>)</a:t>
            </a:r>
            <a:endParaRPr lang="ru-RU" sz="2400" dirty="0"/>
          </a:p>
          <a:p>
            <a:r>
              <a:rPr lang="ru-RU" sz="2400" b="1" dirty="0"/>
              <a:t>Телефон УЭПКРННТД</a:t>
            </a:r>
            <a:r>
              <a:rPr lang="en-US" sz="2400" b="1" dirty="0"/>
              <a:t>:</a:t>
            </a:r>
            <a:r>
              <a:rPr lang="ru-RU" sz="2400" b="1" dirty="0"/>
              <a:t>       </a:t>
            </a:r>
            <a:r>
              <a:rPr lang="en-US" sz="2400" dirty="0"/>
              <a:t>+7 (727) 222 11 02</a:t>
            </a:r>
            <a:r>
              <a:rPr lang="ru-RU" sz="2400" dirty="0"/>
              <a:t> (</a:t>
            </a:r>
            <a:r>
              <a:rPr lang="ru-RU" sz="2400" dirty="0" err="1"/>
              <a:t>вн</a:t>
            </a:r>
            <a:r>
              <a:rPr lang="ru-RU" sz="2400" dirty="0"/>
              <a:t>. 205, 209, 212, 220, 221, 222, 224 )</a:t>
            </a:r>
            <a:r>
              <a:rPr lang="en-US" sz="2400" dirty="0"/>
              <a:t> </a:t>
            </a:r>
          </a:p>
          <a:p>
            <a:r>
              <a:rPr lang="ru-RU" sz="2400" b="1" dirty="0"/>
              <a:t>Сайт:                                      </a:t>
            </a:r>
            <a:r>
              <a:rPr lang="en-US" sz="2400" b="1" dirty="0"/>
              <a:t>www.ncste.kz</a:t>
            </a:r>
            <a:endParaRPr lang="ru-RU" sz="2400" b="1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946CC33-7FDD-60C1-B46F-C47709F881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20401" y="114740"/>
            <a:ext cx="876591" cy="876591"/>
          </a:xfrm>
          <a:prstGeom prst="rect">
            <a:avLst/>
          </a:prstGeom>
        </p:spPr>
      </p:pic>
      <p:sp>
        <p:nvSpPr>
          <p:cNvPr id="5" name="TextBox 28">
            <a:extLst>
              <a:ext uri="{FF2B5EF4-FFF2-40B4-BE49-F238E27FC236}">
                <a16:creationId xmlns:a16="http://schemas.microsoft.com/office/drawing/2014/main" id="{32C680DE-7FCD-3959-D2B8-E7DBC298702E}"/>
              </a:ext>
            </a:extLst>
          </p:cNvPr>
          <p:cNvSpPr txBox="1"/>
          <p:nvPr/>
        </p:nvSpPr>
        <p:spPr>
          <a:xfrm>
            <a:off x="10386241" y="918175"/>
            <a:ext cx="1744910" cy="349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  <a:spcBef>
                <a:spcPct val="0"/>
              </a:spcBef>
            </a:pPr>
            <a:r>
              <a:rPr lang="en-US" spc="57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www.ncste.kz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52745-8C14-B6A9-A2DC-B469140CC8DF}"/>
              </a:ext>
            </a:extLst>
          </p:cNvPr>
          <p:cNvSpPr txBox="1"/>
          <p:nvPr/>
        </p:nvSpPr>
        <p:spPr>
          <a:xfrm>
            <a:off x="466726" y="301976"/>
            <a:ext cx="10353675" cy="428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70"/>
              </a:lnSpc>
              <a:spcBef>
                <a:spcPct val="0"/>
              </a:spcBef>
            </a:pPr>
            <a:r>
              <a:rPr lang="ru-RU" sz="1600" b="1" spc="5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en-US" sz="1600" b="1" spc="5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ЦЕНТР ГОСУДАРСТВЕННОЙ НАУЧНО-ТЕХНИЧЕСКОЙ ЭКСПЕРТИЗЫ</a:t>
            </a:r>
            <a:r>
              <a:rPr lang="ru-RU" sz="1600" b="1" spc="57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600" b="1" spc="5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9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035F51-F181-1BF1-A341-2279C5158A94}"/>
              </a:ext>
            </a:extLst>
          </p:cNvPr>
          <p:cNvSpPr txBox="1"/>
          <p:nvPr/>
        </p:nvSpPr>
        <p:spPr>
          <a:xfrm>
            <a:off x="0" y="8877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конкурсам на грантовое финансирование наиболее перспективных проектов коммерциализации результатов научной и (или) научно-технической деятельности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05AA5F-8CB7-A910-BFE4-6370E3FCA22A}"/>
              </a:ext>
            </a:extLst>
          </p:cNvPr>
          <p:cNvSpPr/>
          <p:nvPr/>
        </p:nvSpPr>
        <p:spPr>
          <a:xfrm>
            <a:off x="3309622" y="5054291"/>
            <a:ext cx="289421" cy="277090"/>
          </a:xfrm>
          <a:prstGeom prst="rect">
            <a:avLst/>
          </a:prstGeom>
          <a:solidFill>
            <a:srgbClr val="4270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2B500D-8778-4DCC-94DE-0E12D049769C}"/>
              </a:ext>
            </a:extLst>
          </p:cNvPr>
          <p:cNvSpPr/>
          <p:nvPr/>
        </p:nvSpPr>
        <p:spPr>
          <a:xfrm>
            <a:off x="3309621" y="5633543"/>
            <a:ext cx="289421" cy="277090"/>
          </a:xfrm>
          <a:prstGeom prst="rect">
            <a:avLst/>
          </a:prstGeom>
          <a:solidFill>
            <a:srgbClr val="E97C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6063A-8927-75BA-B89A-69386F41AF06}"/>
              </a:ext>
            </a:extLst>
          </p:cNvPr>
          <p:cNvSpPr txBox="1"/>
          <p:nvPr/>
        </p:nvSpPr>
        <p:spPr>
          <a:xfrm>
            <a:off x="3759200" y="4855452"/>
            <a:ext cx="728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заявок возвращенные заявителю как несоответствующих требованиям конкурсной документации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A0CE4D-8FF1-1FF6-7C2D-EB2F00AA3E06}"/>
              </a:ext>
            </a:extLst>
          </p:cNvPr>
          <p:cNvSpPr txBox="1"/>
          <p:nvPr/>
        </p:nvSpPr>
        <p:spPr>
          <a:xfrm>
            <a:off x="3759200" y="5583098"/>
            <a:ext cx="728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заявок не вернувшихся с доработки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A8AF36-9BA6-DE4C-729F-1E1F70D67843}"/>
              </a:ext>
            </a:extLst>
          </p:cNvPr>
          <p:cNvSpPr txBox="1"/>
          <p:nvPr/>
        </p:nvSpPr>
        <p:spPr>
          <a:xfrm>
            <a:off x="2368732" y="2360023"/>
            <a:ext cx="63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3F749-DD1D-C65F-A647-EC5FA88E869C}"/>
              </a:ext>
            </a:extLst>
          </p:cNvPr>
          <p:cNvSpPr txBox="1"/>
          <p:nvPr/>
        </p:nvSpPr>
        <p:spPr>
          <a:xfrm>
            <a:off x="3337229" y="3429000"/>
            <a:ext cx="71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0ACCB-FD52-BAFD-6196-F47813CDD47D}"/>
              </a:ext>
            </a:extLst>
          </p:cNvPr>
          <p:cNvSpPr txBox="1"/>
          <p:nvPr/>
        </p:nvSpPr>
        <p:spPr>
          <a:xfrm>
            <a:off x="8264434" y="2276641"/>
            <a:ext cx="5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091CE3-71AA-C733-B5FC-0C48E9BBDC99}"/>
              </a:ext>
            </a:extLst>
          </p:cNvPr>
          <p:cNvSpPr txBox="1"/>
          <p:nvPr/>
        </p:nvSpPr>
        <p:spPr>
          <a:xfrm>
            <a:off x="9562011" y="3213164"/>
            <a:ext cx="62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89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D498961-4FE6-8EA1-06B9-7977C03468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683775"/>
              </p:ext>
            </p:extLst>
          </p:nvPr>
        </p:nvGraphicFramePr>
        <p:xfrm>
          <a:off x="6335411" y="1530036"/>
          <a:ext cx="5038725" cy="332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B7B326A6-7FDD-E58D-F19C-C868F7D94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672902"/>
              </p:ext>
            </p:extLst>
          </p:nvPr>
        </p:nvGraphicFramePr>
        <p:xfrm>
          <a:off x="817866" y="1547577"/>
          <a:ext cx="5038725" cy="3304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7145E1D-881E-F329-5F9D-9DFABCC15D5F}"/>
              </a:ext>
            </a:extLst>
          </p:cNvPr>
          <p:cNvSpPr txBox="1"/>
          <p:nvPr/>
        </p:nvSpPr>
        <p:spPr>
          <a:xfrm>
            <a:off x="1537252" y="1068371"/>
            <a:ext cx="326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DP216 (2023-2025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FD5A98-7E7E-6687-9171-7135C785468C}"/>
              </a:ext>
            </a:extLst>
          </p:cNvPr>
          <p:cNvSpPr txBox="1"/>
          <p:nvPr/>
        </p:nvSpPr>
        <p:spPr>
          <a:xfrm>
            <a:off x="7387812" y="1038083"/>
            <a:ext cx="316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DP236 (2024-2026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гг.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DBD584A-1602-ED14-ABA3-11DBE40EE16C}"/>
              </a:ext>
            </a:extLst>
          </p:cNvPr>
          <p:cNvSpPr/>
          <p:nvPr/>
        </p:nvSpPr>
        <p:spPr>
          <a:xfrm>
            <a:off x="3309621" y="6212795"/>
            <a:ext cx="289421" cy="277090"/>
          </a:xfrm>
          <a:prstGeom prst="rect">
            <a:avLst/>
          </a:prstGeom>
          <a:solidFill>
            <a:srgbClr val="A3A3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2B9BA7-E55E-FBDE-383B-BB8F0337B692}"/>
              </a:ext>
            </a:extLst>
          </p:cNvPr>
          <p:cNvSpPr txBox="1"/>
          <p:nvPr/>
        </p:nvSpPr>
        <p:spPr>
          <a:xfrm>
            <a:off x="3759200" y="6147317"/>
            <a:ext cx="728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заявок прошедших на экспертизу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B03ABD-5B8D-B829-694C-127CCEE38D20}"/>
              </a:ext>
            </a:extLst>
          </p:cNvPr>
          <p:cNvSpPr txBox="1"/>
          <p:nvPr/>
        </p:nvSpPr>
        <p:spPr>
          <a:xfrm>
            <a:off x="3720253" y="2068571"/>
            <a:ext cx="63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D0C2D-95D4-3F8A-0ED9-D13100F324FF}"/>
              </a:ext>
            </a:extLst>
          </p:cNvPr>
          <p:cNvSpPr txBox="1"/>
          <p:nvPr/>
        </p:nvSpPr>
        <p:spPr>
          <a:xfrm>
            <a:off x="2120053" y="2776666"/>
            <a:ext cx="77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233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CB8132-4E6F-899A-DE5C-EAB5CC4A9D21}"/>
              </a:ext>
            </a:extLst>
          </p:cNvPr>
          <p:cNvSpPr txBox="1"/>
          <p:nvPr/>
        </p:nvSpPr>
        <p:spPr>
          <a:xfrm>
            <a:off x="5085245" y="2403406"/>
            <a:ext cx="63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5AF60A-E352-8222-3A1A-FEF9227C14A9}"/>
              </a:ext>
            </a:extLst>
          </p:cNvPr>
          <p:cNvSpPr txBox="1"/>
          <p:nvPr/>
        </p:nvSpPr>
        <p:spPr>
          <a:xfrm>
            <a:off x="7737834" y="2768594"/>
            <a:ext cx="79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311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9F74B9-FBD3-7565-F32D-3E0FBD428C92}"/>
              </a:ext>
            </a:extLst>
          </p:cNvPr>
          <p:cNvSpPr txBox="1"/>
          <p:nvPr/>
        </p:nvSpPr>
        <p:spPr>
          <a:xfrm>
            <a:off x="9300603" y="2020767"/>
            <a:ext cx="63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59857C-CF48-4499-492C-CD98A84B36AA}"/>
              </a:ext>
            </a:extLst>
          </p:cNvPr>
          <p:cNvSpPr txBox="1"/>
          <p:nvPr/>
        </p:nvSpPr>
        <p:spPr>
          <a:xfrm>
            <a:off x="10657190" y="2414484"/>
            <a:ext cx="63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1110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035F51-F181-1BF1-A341-2279C5158A94}"/>
              </a:ext>
            </a:extLst>
          </p:cNvPr>
          <p:cNvSpPr txBox="1"/>
          <p:nvPr/>
        </p:nvSpPr>
        <p:spPr>
          <a:xfrm>
            <a:off x="3161930" y="88776"/>
            <a:ext cx="586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доработке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2661DB5-DE58-90CC-5415-26F8C17558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840411"/>
              </p:ext>
            </p:extLst>
          </p:nvPr>
        </p:nvGraphicFramePr>
        <p:xfrm>
          <a:off x="979126" y="738266"/>
          <a:ext cx="3336329" cy="2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51E4E4E-0BA9-BBB5-C985-E6CD585249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6108"/>
              </p:ext>
            </p:extLst>
          </p:nvPr>
        </p:nvGraphicFramePr>
        <p:xfrm>
          <a:off x="979126" y="3618405"/>
          <a:ext cx="3336329" cy="2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1D0294-EF75-F3F1-863E-6A97E4923258}"/>
              </a:ext>
            </a:extLst>
          </p:cNvPr>
          <p:cNvSpPr/>
          <p:nvPr/>
        </p:nvSpPr>
        <p:spPr>
          <a:xfrm>
            <a:off x="6096000" y="2326331"/>
            <a:ext cx="249382" cy="263165"/>
          </a:xfrm>
          <a:prstGeom prst="rect">
            <a:avLst/>
          </a:prstGeom>
          <a:solidFill>
            <a:srgbClr val="4270C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8511F3-2C21-5468-9CA4-6F31FC88FFCE}"/>
              </a:ext>
            </a:extLst>
          </p:cNvPr>
          <p:cNvSpPr/>
          <p:nvPr/>
        </p:nvSpPr>
        <p:spPr>
          <a:xfrm>
            <a:off x="6096000" y="2891229"/>
            <a:ext cx="249382" cy="263165"/>
          </a:xfrm>
          <a:prstGeom prst="rect">
            <a:avLst/>
          </a:prstGeom>
          <a:solidFill>
            <a:srgbClr val="E97C3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39CD7D8-8FAC-816A-4E52-7E30DB8CAE73}"/>
              </a:ext>
            </a:extLst>
          </p:cNvPr>
          <p:cNvSpPr/>
          <p:nvPr/>
        </p:nvSpPr>
        <p:spPr>
          <a:xfrm>
            <a:off x="6096000" y="3463411"/>
            <a:ext cx="249382" cy="263165"/>
          </a:xfrm>
          <a:prstGeom prst="rect">
            <a:avLst/>
          </a:prstGeom>
          <a:solidFill>
            <a:srgbClr val="A3A3A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BA741C-267F-05F7-A957-A140C6379450}"/>
              </a:ext>
            </a:extLst>
          </p:cNvPr>
          <p:cNvSpPr/>
          <p:nvPr/>
        </p:nvSpPr>
        <p:spPr>
          <a:xfrm>
            <a:off x="6096000" y="4013205"/>
            <a:ext cx="249382" cy="263165"/>
          </a:xfrm>
          <a:prstGeom prst="rect">
            <a:avLst/>
          </a:prstGeom>
          <a:solidFill>
            <a:srgbClr val="FBBD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48673-0CEB-84BE-4E43-8B271FEF4770}"/>
              </a:ext>
            </a:extLst>
          </p:cNvPr>
          <p:cNvSpPr txBox="1"/>
          <p:nvPr/>
        </p:nvSpPr>
        <p:spPr>
          <a:xfrm>
            <a:off x="6504032" y="2288454"/>
            <a:ext cx="311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финансовой части заявки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23F286-8EEC-8F5A-78C4-623FE3EC2CD9}"/>
              </a:ext>
            </a:extLst>
          </p:cNvPr>
          <p:cNvSpPr txBox="1"/>
          <p:nvPr/>
        </p:nvSpPr>
        <p:spPr>
          <a:xfrm>
            <a:off x="6504032" y="2886647"/>
            <a:ext cx="382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 проектной группы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192E3F-B68F-A013-42FB-B4EF763241AE}"/>
              </a:ext>
            </a:extLst>
          </p:cNvPr>
          <p:cNvSpPr txBox="1"/>
          <p:nvPr/>
        </p:nvSpPr>
        <p:spPr>
          <a:xfrm>
            <a:off x="6479974" y="3410145"/>
            <a:ext cx="3845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необходимых документов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039124-1220-996D-1CC5-4C6E42906EBD}"/>
              </a:ext>
            </a:extLst>
          </p:cNvPr>
          <p:cNvSpPr txBox="1"/>
          <p:nvPr/>
        </p:nvSpPr>
        <p:spPr>
          <a:xfrm>
            <a:off x="6479974" y="3960121"/>
            <a:ext cx="3906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 документов заявки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CF7F93-4AA0-164E-23A9-C0BE4864D49B}"/>
              </a:ext>
            </a:extLst>
          </p:cNvPr>
          <p:cNvSpPr txBox="1"/>
          <p:nvPr/>
        </p:nvSpPr>
        <p:spPr>
          <a:xfrm>
            <a:off x="2556489" y="1454331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64FFB0-2F3A-C18A-9638-2C9482496E46}"/>
              </a:ext>
            </a:extLst>
          </p:cNvPr>
          <p:cNvSpPr txBox="1"/>
          <p:nvPr/>
        </p:nvSpPr>
        <p:spPr>
          <a:xfrm>
            <a:off x="2682568" y="4500762"/>
            <a:ext cx="47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2C9F93-D4C8-CF1F-A370-6C9D0FF62CEA}"/>
              </a:ext>
            </a:extLst>
          </p:cNvPr>
          <p:cNvSpPr txBox="1"/>
          <p:nvPr/>
        </p:nvSpPr>
        <p:spPr>
          <a:xfrm>
            <a:off x="2804160" y="2090444"/>
            <a:ext cx="51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83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0913CC-0BA9-BDB0-9625-D70C68D18E4D}"/>
              </a:ext>
            </a:extLst>
          </p:cNvPr>
          <p:cNvSpPr txBox="1"/>
          <p:nvPr/>
        </p:nvSpPr>
        <p:spPr>
          <a:xfrm>
            <a:off x="1559000" y="1721112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DD5CDC-5351-329F-84BF-4FF0862B13B3}"/>
              </a:ext>
            </a:extLst>
          </p:cNvPr>
          <p:cNvSpPr txBox="1"/>
          <p:nvPr/>
        </p:nvSpPr>
        <p:spPr>
          <a:xfrm>
            <a:off x="1936086" y="1540800"/>
            <a:ext cx="60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8F609C-8E6F-5F8D-6039-CE3CF75E21E1}"/>
              </a:ext>
            </a:extLst>
          </p:cNvPr>
          <p:cNvSpPr txBox="1"/>
          <p:nvPr/>
        </p:nvSpPr>
        <p:spPr>
          <a:xfrm>
            <a:off x="3104606" y="5019925"/>
            <a:ext cx="47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83B7A6-F852-3232-5F21-E481BD72990C}"/>
              </a:ext>
            </a:extLst>
          </p:cNvPr>
          <p:cNvSpPr txBox="1"/>
          <p:nvPr/>
        </p:nvSpPr>
        <p:spPr>
          <a:xfrm>
            <a:off x="1741880" y="4650593"/>
            <a:ext cx="47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5DBCD6-D9EC-E396-8D47-A4CE12EDA21B}"/>
              </a:ext>
            </a:extLst>
          </p:cNvPr>
          <p:cNvSpPr txBox="1"/>
          <p:nvPr/>
        </p:nvSpPr>
        <p:spPr>
          <a:xfrm>
            <a:off x="2183562" y="5219003"/>
            <a:ext cx="47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10466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035F51-F181-1BF1-A341-2279C5158A94}"/>
              </a:ext>
            </a:extLst>
          </p:cNvPr>
          <p:cNvSpPr txBox="1"/>
          <p:nvPr/>
        </p:nvSpPr>
        <p:spPr>
          <a:xfrm>
            <a:off x="3161930" y="88776"/>
            <a:ext cx="586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доработке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2661DB5-DE58-90CC-5415-26F8C17558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871062"/>
              </p:ext>
            </p:extLst>
          </p:nvPr>
        </p:nvGraphicFramePr>
        <p:xfrm>
          <a:off x="979126" y="738266"/>
          <a:ext cx="3336329" cy="2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51E4E4E-0BA9-BBB5-C985-E6CD585249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537299"/>
              </p:ext>
            </p:extLst>
          </p:nvPr>
        </p:nvGraphicFramePr>
        <p:xfrm>
          <a:off x="979126" y="3618405"/>
          <a:ext cx="3336329" cy="2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1D0294-EF75-F3F1-863E-6A97E4923258}"/>
              </a:ext>
            </a:extLst>
          </p:cNvPr>
          <p:cNvSpPr/>
          <p:nvPr/>
        </p:nvSpPr>
        <p:spPr>
          <a:xfrm>
            <a:off x="6096000" y="988264"/>
            <a:ext cx="249382" cy="263165"/>
          </a:xfrm>
          <a:prstGeom prst="rect">
            <a:avLst/>
          </a:prstGeom>
          <a:solidFill>
            <a:srgbClr val="4270C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48673-0CEB-84BE-4E43-8B271FEF4770}"/>
              </a:ext>
            </a:extLst>
          </p:cNvPr>
          <p:cNvSpPr txBox="1"/>
          <p:nvPr/>
        </p:nvSpPr>
        <p:spPr>
          <a:xfrm>
            <a:off x="6345382" y="933245"/>
            <a:ext cx="311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финансовой части заявки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00A7FD-A14C-8E81-9FF8-2B1C905FA9D2}"/>
              </a:ext>
            </a:extLst>
          </p:cNvPr>
          <p:cNvSpPr txBox="1"/>
          <p:nvPr/>
        </p:nvSpPr>
        <p:spPr>
          <a:xfrm>
            <a:off x="5429618" y="1757344"/>
            <a:ext cx="560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соблюдены пропорциональные распределения сумм запрашиваемого гранта по годам реализации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99E1A-E223-67F9-255A-3229D999088B}"/>
              </a:ext>
            </a:extLst>
          </p:cNvPr>
          <p:cNvSpPr txBox="1"/>
          <p:nvPr/>
        </p:nvSpPr>
        <p:spPr>
          <a:xfrm>
            <a:off x="5395620" y="2782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 соблюдены пропорциональные распределения сумм </a:t>
            </a:r>
            <a:r>
              <a:rPr lang="ru-RU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 годам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5099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F0DED0-37E3-2BDF-C755-37A1D7FCC13B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соблюдены пропорциональные распределения сумм запрашиваемого гранта по годам реализации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8836786-547E-5AD6-4EC7-AC16D38E6BCA}"/>
              </a:ext>
            </a:extLst>
          </p:cNvPr>
          <p:cNvSpPr/>
          <p:nvPr/>
        </p:nvSpPr>
        <p:spPr>
          <a:xfrm>
            <a:off x="6247247" y="1294973"/>
            <a:ext cx="5849503" cy="177107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lvl="0" algn="ctr">
              <a:buSzPts val="1400"/>
              <a:tabLst>
                <a:tab pos="630555" algn="l"/>
              </a:tabLs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Максимально возможный объем выделяемого гранта для реализации одного Проекта не должен превышать 350 миллионов тенге, в том числе: 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2023 год – 25%, на 2024 год – 60%, на 2025 год – 15%.</a:t>
            </a:r>
            <a:endParaRPr lang="ru-RU" sz="1600" b="1" dirty="0"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5311B03-F39A-E292-1057-8C2A82B16E06}"/>
              </a:ext>
            </a:extLst>
          </p:cNvPr>
          <p:cNvSpPr/>
          <p:nvPr/>
        </p:nvSpPr>
        <p:spPr>
          <a:xfrm>
            <a:off x="95250" y="1294973"/>
            <a:ext cx="5849505" cy="177107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 возможный объем выделяемого гранта для реализации одного проекта не должен превышать 350 (триста пятьдесят) миллионов тенге, в том числе: на 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год - 30%, на 2025 год - 50%, на 2026 год - 20%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 общей суммы гранта, с предельно допустимой погрешностью не более 0,001% (одной тысячной процента).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8378BFE-EC14-E938-0B90-66B7657FD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978099"/>
              </p:ext>
            </p:extLst>
          </p:nvPr>
        </p:nvGraphicFramePr>
        <p:xfrm>
          <a:off x="361951" y="3624434"/>
          <a:ext cx="11506201" cy="5905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54146">
                  <a:extLst>
                    <a:ext uri="{9D8B030D-6E8A-4147-A177-3AD203B41FA5}">
                      <a16:colId xmlns:a16="http://schemas.microsoft.com/office/drawing/2014/main" val="2479633955"/>
                    </a:ext>
                  </a:extLst>
                </a:gridCol>
                <a:gridCol w="1367183">
                  <a:extLst>
                    <a:ext uri="{9D8B030D-6E8A-4147-A177-3AD203B41FA5}">
                      <a16:colId xmlns:a16="http://schemas.microsoft.com/office/drawing/2014/main" val="2383653140"/>
                    </a:ext>
                  </a:extLst>
                </a:gridCol>
                <a:gridCol w="2244627">
                  <a:extLst>
                    <a:ext uri="{9D8B030D-6E8A-4147-A177-3AD203B41FA5}">
                      <a16:colId xmlns:a16="http://schemas.microsoft.com/office/drawing/2014/main" val="3697930311"/>
                    </a:ext>
                  </a:extLst>
                </a:gridCol>
                <a:gridCol w="2195618">
                  <a:extLst>
                    <a:ext uri="{9D8B030D-6E8A-4147-A177-3AD203B41FA5}">
                      <a16:colId xmlns:a16="http://schemas.microsoft.com/office/drawing/2014/main" val="2512022950"/>
                    </a:ext>
                  </a:extLst>
                </a:gridCol>
                <a:gridCol w="2244627">
                  <a:extLst>
                    <a:ext uri="{9D8B030D-6E8A-4147-A177-3AD203B41FA5}">
                      <a16:colId xmlns:a16="http://schemas.microsoft.com/office/drawing/2014/main" val="51241637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432668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грантового финансирования (тенге)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349 353 900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104 967 900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174 408 000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69 978 000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688996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5E7BF64-4FCD-20C1-CFA4-BED44AD4E0DA}"/>
              </a:ext>
            </a:extLst>
          </p:cNvPr>
          <p:cNvSpPr txBox="1"/>
          <p:nvPr/>
        </p:nvSpPr>
        <p:spPr>
          <a:xfrm>
            <a:off x="1476375" y="762000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DP236 2024-2026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DB7E623-EE92-503B-14D8-3602A0CEC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685540"/>
              </p:ext>
            </p:extLst>
          </p:nvPr>
        </p:nvGraphicFramePr>
        <p:xfrm>
          <a:off x="361951" y="4630497"/>
          <a:ext cx="11506199" cy="17798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54146">
                  <a:extLst>
                    <a:ext uri="{9D8B030D-6E8A-4147-A177-3AD203B41FA5}">
                      <a16:colId xmlns:a16="http://schemas.microsoft.com/office/drawing/2014/main" val="2479633955"/>
                    </a:ext>
                  </a:extLst>
                </a:gridCol>
                <a:gridCol w="1376984">
                  <a:extLst>
                    <a:ext uri="{9D8B030D-6E8A-4147-A177-3AD203B41FA5}">
                      <a16:colId xmlns:a16="http://schemas.microsoft.com/office/drawing/2014/main" val="2383653140"/>
                    </a:ext>
                  </a:extLst>
                </a:gridCol>
                <a:gridCol w="2225023">
                  <a:extLst>
                    <a:ext uri="{9D8B030D-6E8A-4147-A177-3AD203B41FA5}">
                      <a16:colId xmlns:a16="http://schemas.microsoft.com/office/drawing/2014/main" val="3697930311"/>
                    </a:ext>
                  </a:extLst>
                </a:gridCol>
                <a:gridCol w="2225023">
                  <a:extLst>
                    <a:ext uri="{9D8B030D-6E8A-4147-A177-3AD203B41FA5}">
                      <a16:colId xmlns:a16="http://schemas.microsoft.com/office/drawing/2014/main" val="2512022950"/>
                    </a:ext>
                  </a:extLst>
                </a:gridCol>
                <a:gridCol w="2225023">
                  <a:extLst>
                    <a:ext uri="{9D8B030D-6E8A-4147-A177-3AD203B41FA5}">
                      <a16:colId xmlns:a16="http://schemas.microsoft.com/office/drawing/2014/main" val="512416370"/>
                    </a:ext>
                  </a:extLst>
                </a:gridCol>
              </a:tblGrid>
              <a:tr h="490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4326680"/>
                  </a:ext>
                </a:extLst>
              </a:tr>
              <a:tr h="1289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грантового финансирования (тенге)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349 353 900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30 % -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104 806 170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Допускаемое отклонение: 1048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Погрешность: 0,154%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 -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Допускаемое отклонение: 1747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Погрешность: 0,154%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 -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Допускаемое отклонение: 699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Погрешность: 0,154%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688996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966DE99-84A1-9541-0BD1-25889430B9AE}"/>
              </a:ext>
            </a:extLst>
          </p:cNvPr>
          <p:cNvSpPr txBox="1"/>
          <p:nvPr/>
        </p:nvSpPr>
        <p:spPr>
          <a:xfrm>
            <a:off x="7572375" y="764438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6 202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4C5510-63CE-52F9-43FD-0DBD96960F32}"/>
              </a:ext>
            </a:extLst>
          </p:cNvPr>
          <p:cNvSpPr txBox="1"/>
          <p:nvPr/>
        </p:nvSpPr>
        <p:spPr>
          <a:xfrm>
            <a:off x="4314825" y="762000"/>
            <a:ext cx="34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по КД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D537F-1C96-5E62-058E-0FC3FB6E8F0E}"/>
              </a:ext>
            </a:extLst>
          </p:cNvPr>
          <p:cNvSpPr txBox="1"/>
          <p:nvPr/>
        </p:nvSpPr>
        <p:spPr>
          <a:xfrm>
            <a:off x="504825" y="3218654"/>
            <a:ext cx="450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заполненный заявителем: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AE3AE-FA01-DB44-C676-964313F89AB4}"/>
              </a:ext>
            </a:extLst>
          </p:cNvPr>
          <p:cNvSpPr txBox="1"/>
          <p:nvPr/>
        </p:nvSpPr>
        <p:spPr>
          <a:xfrm>
            <a:off x="504825" y="4236348"/>
            <a:ext cx="6148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как должно было быть:</a:t>
            </a:r>
          </a:p>
        </p:txBody>
      </p:sp>
    </p:spTree>
    <p:extLst>
      <p:ext uri="{BB962C8B-B14F-4D97-AF65-F5344CB8AC3E}">
        <p14:creationId xmlns:p14="http://schemas.microsoft.com/office/powerpoint/2010/main" val="402968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035F51-F181-1BF1-A341-2279C5158A94}"/>
              </a:ext>
            </a:extLst>
          </p:cNvPr>
          <p:cNvSpPr txBox="1"/>
          <p:nvPr/>
        </p:nvSpPr>
        <p:spPr>
          <a:xfrm>
            <a:off x="3161930" y="88776"/>
            <a:ext cx="586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доработке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2661DB5-DE58-90CC-5415-26F8C17558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367539"/>
              </p:ext>
            </p:extLst>
          </p:nvPr>
        </p:nvGraphicFramePr>
        <p:xfrm>
          <a:off x="979126" y="738266"/>
          <a:ext cx="3336329" cy="2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51E4E4E-0BA9-BBB5-C985-E6CD585249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22822"/>
              </p:ext>
            </p:extLst>
          </p:nvPr>
        </p:nvGraphicFramePr>
        <p:xfrm>
          <a:off x="979126" y="3618405"/>
          <a:ext cx="3336329" cy="2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1D0294-EF75-F3F1-863E-6A97E4923258}"/>
              </a:ext>
            </a:extLst>
          </p:cNvPr>
          <p:cNvSpPr/>
          <p:nvPr/>
        </p:nvSpPr>
        <p:spPr>
          <a:xfrm>
            <a:off x="6096000" y="974567"/>
            <a:ext cx="249382" cy="263165"/>
          </a:xfrm>
          <a:prstGeom prst="rect">
            <a:avLst/>
          </a:prstGeom>
          <a:solidFill>
            <a:srgbClr val="E97C3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48673-0CEB-84BE-4E43-8B271FEF4770}"/>
              </a:ext>
            </a:extLst>
          </p:cNvPr>
          <p:cNvSpPr txBox="1"/>
          <p:nvPr/>
        </p:nvSpPr>
        <p:spPr>
          <a:xfrm>
            <a:off x="6345382" y="919975"/>
            <a:ext cx="354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 проектной группы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964E8-B259-5D23-E9D9-E84546F02EED}"/>
              </a:ext>
            </a:extLst>
          </p:cNvPr>
          <p:cNvSpPr txBox="1"/>
          <p:nvPr/>
        </p:nvSpPr>
        <p:spPr>
          <a:xfrm>
            <a:off x="5429250" y="15608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документы, подтверждающие опыт специалиста по коммерциализации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3B1B4-31BA-30E2-AB04-91EBFA8E5AD2}"/>
              </a:ext>
            </a:extLst>
          </p:cNvPr>
          <p:cNvSpPr txBox="1"/>
          <p:nvPr/>
        </p:nvSpPr>
        <p:spPr>
          <a:xfrm>
            <a:off x="5429250" y="226138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либо не в полном объеме предоставлены  копии документов, удостоверяющих личность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DD72BB-852A-95E0-EBE3-1A65B2D9456F}"/>
              </a:ext>
            </a:extLst>
          </p:cNvPr>
          <p:cNvSpPr txBox="1"/>
          <p:nvPr/>
        </p:nvSpPr>
        <p:spPr>
          <a:xfrm>
            <a:off x="5429250" y="323708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 действующий сертификат профессионального бухгалтера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4BD496-2B37-6335-AC8D-39C5D84BF2FC}"/>
              </a:ext>
            </a:extLst>
          </p:cNvPr>
          <p:cNvSpPr txBox="1"/>
          <p:nvPr/>
        </p:nvSpPr>
        <p:spPr>
          <a:xfrm>
            <a:off x="5429250" y="393578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документы, подтверждающие опыт бухгалтера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001170-9C83-2F31-1D7C-D03E5DBD0D37}"/>
              </a:ext>
            </a:extLst>
          </p:cNvPr>
          <p:cNvSpPr txBox="1"/>
          <p:nvPr/>
        </p:nvSpPr>
        <p:spPr>
          <a:xfrm>
            <a:off x="5429250" y="46344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документы, подтверждающее резидентства члена проектной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37295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60B59E-87D3-DD3E-3013-9004E4EC91A1}"/>
              </a:ext>
            </a:extLst>
          </p:cNvPr>
          <p:cNvSpPr txBox="1"/>
          <p:nvPr/>
        </p:nvSpPr>
        <p:spPr>
          <a:xfrm>
            <a:off x="0" y="83364"/>
            <a:ext cx="121920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документы, подтверждающие опыт специалиста по коммерциализации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CD3F8F9-30E1-3502-6170-A3CFC3B45B54}"/>
              </a:ext>
            </a:extLst>
          </p:cNvPr>
          <p:cNvSpPr/>
          <p:nvPr/>
        </p:nvSpPr>
        <p:spPr>
          <a:xfrm>
            <a:off x="319087" y="731291"/>
            <a:ext cx="11553825" cy="255312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lvl="0" algn="just">
              <a:buSzPts val="1400"/>
              <a:tabLst>
                <a:tab pos="447040" algn="l"/>
              </a:tabLs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в проектной группе 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специалиста по коммерциализации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практическим опытом в коммерциализации технологий или в развитии бизнеса не менее 3 лет.</a:t>
            </a:r>
            <a:endParaRPr lang="en-US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400"/>
              <a:tabLst>
                <a:tab pos="447040" algn="l"/>
              </a:tabLs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Документом, подтверждающим трудовую деятельность (опыт) специалиста по коммерциализации и бухгалтера, может быть любой из следующих: </a:t>
            </a:r>
            <a:r>
              <a:rPr lang="ru-RU" sz="1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трудовая книжка; трудовой договор с отметкой работодателя о дате и основании его прекращения; выписки из актов работодателя, подтверждающих возникновение и (или) прекращение трудовых отношений на основе заключения и (или) прекращения трудового договора; выписки из ведомости выдачи заработной платы работникам; послужной список (перечень сведений о работе, трудовой деятельности работника), подписанный и заверенный печатью работодателя (при ее наличии); архивная справка, содержащая сведения о трудовой деятельности работника; вступившее в законную силу решение суда об установлении юридического факта, подтверждающего наличие трудовых отношений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40235C-C769-2953-0588-009549142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59" y="3428998"/>
            <a:ext cx="5248961" cy="32784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AA8865-2A65-37E6-C0F4-C03B71EA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575" y="4207809"/>
            <a:ext cx="5410200" cy="153028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34A8D8-AE03-2747-29B2-706C1A0BB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018" y="4623876"/>
            <a:ext cx="1294757" cy="8886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35697D-75AF-5FC1-3214-A5B471951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93" y="5478205"/>
            <a:ext cx="1294757" cy="8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035F51-F181-1BF1-A341-2279C5158A94}"/>
              </a:ext>
            </a:extLst>
          </p:cNvPr>
          <p:cNvSpPr txBox="1"/>
          <p:nvPr/>
        </p:nvSpPr>
        <p:spPr>
          <a:xfrm>
            <a:off x="3161930" y="88776"/>
            <a:ext cx="586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доработке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2661DB5-DE58-90CC-5415-26F8C17558E1}"/>
              </a:ext>
            </a:extLst>
          </p:cNvPr>
          <p:cNvGraphicFramePr>
            <a:graphicFrameLocks/>
          </p:cNvGraphicFramePr>
          <p:nvPr/>
        </p:nvGraphicFramePr>
        <p:xfrm>
          <a:off x="979126" y="738266"/>
          <a:ext cx="3336329" cy="2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51E4E4E-0BA9-BBB5-C985-E6CD58524952}"/>
              </a:ext>
            </a:extLst>
          </p:cNvPr>
          <p:cNvGraphicFramePr>
            <a:graphicFrameLocks/>
          </p:cNvGraphicFramePr>
          <p:nvPr/>
        </p:nvGraphicFramePr>
        <p:xfrm>
          <a:off x="979126" y="3618405"/>
          <a:ext cx="3336329" cy="2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1D0294-EF75-F3F1-863E-6A97E4923258}"/>
              </a:ext>
            </a:extLst>
          </p:cNvPr>
          <p:cNvSpPr/>
          <p:nvPr/>
        </p:nvSpPr>
        <p:spPr>
          <a:xfrm>
            <a:off x="6096000" y="974567"/>
            <a:ext cx="249382" cy="263165"/>
          </a:xfrm>
          <a:prstGeom prst="rect">
            <a:avLst/>
          </a:prstGeom>
          <a:solidFill>
            <a:srgbClr val="E97C3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48673-0CEB-84BE-4E43-8B271FEF4770}"/>
              </a:ext>
            </a:extLst>
          </p:cNvPr>
          <p:cNvSpPr txBox="1"/>
          <p:nvPr/>
        </p:nvSpPr>
        <p:spPr>
          <a:xfrm>
            <a:off x="6345382" y="919975"/>
            <a:ext cx="354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 проектной группы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964E8-B259-5D23-E9D9-E84546F02EED}"/>
              </a:ext>
            </a:extLst>
          </p:cNvPr>
          <p:cNvSpPr txBox="1"/>
          <p:nvPr/>
        </p:nvSpPr>
        <p:spPr>
          <a:xfrm>
            <a:off x="5429250" y="15608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документы, подтверждающие опыт специалиста по коммерциализации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3B1B4-31BA-30E2-AB04-91EBFA8E5AD2}"/>
              </a:ext>
            </a:extLst>
          </p:cNvPr>
          <p:cNvSpPr txBox="1"/>
          <p:nvPr/>
        </p:nvSpPr>
        <p:spPr>
          <a:xfrm>
            <a:off x="5429250" y="226138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либо не в полном объеме предоставлены  копии документов, удостоверяющих личность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DD72BB-852A-95E0-EBE3-1A65B2D9456F}"/>
              </a:ext>
            </a:extLst>
          </p:cNvPr>
          <p:cNvSpPr txBox="1"/>
          <p:nvPr/>
        </p:nvSpPr>
        <p:spPr>
          <a:xfrm>
            <a:off x="5429250" y="323708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 действующий сертификат профессионального бухгалтера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4BD496-2B37-6335-AC8D-39C5D84BF2FC}"/>
              </a:ext>
            </a:extLst>
          </p:cNvPr>
          <p:cNvSpPr txBox="1"/>
          <p:nvPr/>
        </p:nvSpPr>
        <p:spPr>
          <a:xfrm>
            <a:off x="5429250" y="393578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документы, подтверждающие опыт бухгалтера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001170-9C83-2F31-1D7C-D03E5DBD0D37}"/>
              </a:ext>
            </a:extLst>
          </p:cNvPr>
          <p:cNvSpPr txBox="1"/>
          <p:nvPr/>
        </p:nvSpPr>
        <p:spPr>
          <a:xfrm>
            <a:off x="5429250" y="46344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документы, подтверждающее резидентства члена проектной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18032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F0DED0-37E3-2BDF-C755-37A1D7FCC13B}"/>
              </a:ext>
            </a:extLst>
          </p:cNvPr>
          <p:cNvSpPr txBox="1"/>
          <p:nvPr/>
        </p:nvSpPr>
        <p:spPr>
          <a:xfrm>
            <a:off x="0" y="6828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 действующий сертификат профессионального бухгалтера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8836786-547E-5AD6-4EC7-AC16D38E6BCA}"/>
              </a:ext>
            </a:extLst>
          </p:cNvPr>
          <p:cNvSpPr/>
          <p:nvPr/>
        </p:nvSpPr>
        <p:spPr>
          <a:xfrm>
            <a:off x="6247247" y="1294973"/>
            <a:ext cx="5849503" cy="117200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lvl="0" algn="ctr">
              <a:buSzPts val="1400"/>
              <a:tabLst>
                <a:tab pos="630555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Наличие в проектной группе бухгалтера с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сертификатом профессионального бухгалтера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опытом работы не менее 3 лет обязательно</a:t>
            </a:r>
            <a:endParaRPr lang="ru-RU" sz="1600" dirty="0"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5311B03-F39A-E292-1057-8C2A82B16E06}"/>
              </a:ext>
            </a:extLst>
          </p:cNvPr>
          <p:cNvSpPr/>
          <p:nvPr/>
        </p:nvSpPr>
        <p:spPr>
          <a:xfrm>
            <a:off x="95250" y="1294974"/>
            <a:ext cx="5849505" cy="117200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создания стартап-компании, наличие в проектной группе бухгалтера с действующим казахстанским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сертификатом профессионального бухгалтера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E7BF64-4FCD-20C1-CFA4-BED44AD4E0DA}"/>
              </a:ext>
            </a:extLst>
          </p:cNvPr>
          <p:cNvSpPr txBox="1"/>
          <p:nvPr/>
        </p:nvSpPr>
        <p:spPr>
          <a:xfrm>
            <a:off x="1476375" y="762000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DP236 2024-2026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6DE99-84A1-9541-0BD1-25889430B9AE}"/>
              </a:ext>
            </a:extLst>
          </p:cNvPr>
          <p:cNvSpPr txBox="1"/>
          <p:nvPr/>
        </p:nvSpPr>
        <p:spPr>
          <a:xfrm>
            <a:off x="7572375" y="764438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6 202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4C5510-63CE-52F9-43FD-0DBD96960F32}"/>
              </a:ext>
            </a:extLst>
          </p:cNvPr>
          <p:cNvSpPr txBox="1"/>
          <p:nvPr/>
        </p:nvSpPr>
        <p:spPr>
          <a:xfrm>
            <a:off x="4314825" y="762000"/>
            <a:ext cx="34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по КД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9527EB-3F68-6563-6D72-15139396D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01" y="2630618"/>
            <a:ext cx="2993412" cy="42298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423B33-461D-316F-681F-FC655A4C7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55" y="2769303"/>
            <a:ext cx="5586299" cy="39524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7C237E-84FA-C1EA-4472-AF2BCEBF5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6111" y1="41667" x2="48056" y2="6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13" y="3497779"/>
            <a:ext cx="1502846" cy="15028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59DE8E-A7B3-F8AD-A235-B4CB510F2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18" y="4900251"/>
            <a:ext cx="1294757" cy="8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64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1431</Words>
  <Application>Microsoft Office PowerPoint</Application>
  <PresentationFormat>Широкоэкранный</PresentationFormat>
  <Paragraphs>172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Segoe UI</vt:lpstr>
      <vt:lpstr>Times New Roman</vt:lpstr>
      <vt:lpstr>Тема Office</vt:lpstr>
      <vt:lpstr>Проблемные вопросы по оформлению и подаче заявок на участие в конкурсах на грантовое финансирование наиболее перспективных проектов коммерциализации РННТД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Апелляция и пересмотр заявок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Еркебулан Алтынов</dc:creator>
  <cp:lastModifiedBy>Еркебулан Алтынов</cp:lastModifiedBy>
  <cp:revision>35</cp:revision>
  <cp:lastPrinted>2024-05-24T10:19:35Z</cp:lastPrinted>
  <dcterms:created xsi:type="dcterms:W3CDTF">2024-05-02T10:14:47Z</dcterms:created>
  <dcterms:modified xsi:type="dcterms:W3CDTF">2024-06-13T04:38:21Z</dcterms:modified>
</cp:coreProperties>
</file>