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574" r:id="rId2"/>
    <p:sldId id="577" r:id="rId3"/>
    <p:sldId id="575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76" r:id="rId13"/>
    <p:sldId id="573" r:id="rId14"/>
    <p:sldId id="587" r:id="rId15"/>
    <p:sldId id="588" r:id="rId16"/>
    <p:sldId id="589" r:id="rId17"/>
    <p:sldId id="5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00"/>
    <a:srgbClr val="A3FFFF"/>
    <a:srgbClr val="25C6FF"/>
    <a:srgbClr val="FFFF99"/>
    <a:srgbClr val="CC00FF"/>
    <a:srgbClr val="6600C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813" autoAdjust="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370E64F-3291-4843-B945-7BFA04B2A279}" type="datetimeFigureOut">
              <a:rPr lang="ru-RU"/>
              <a:pPr>
                <a:defRPr/>
              </a:pPr>
              <a:t>вс 31.12.23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1D87E74-4A2D-48BC-A33B-CAFF00DBA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4B17-0796-422A-AFE4-4E2636C9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3C35-D534-469A-80E2-174653566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0157-1A14-4748-86E0-871D1E5F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6112-1592-41DB-A76B-4EBF1123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F31D-87A0-4022-AEEA-926A177E5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CE7D-A375-405B-9D0F-9E06A4DA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D7CE-A645-4323-8F7D-FC29A8CA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40FF-11F0-477F-A7C2-A0162A76C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B94E-63C3-4F59-81BF-24B05E5BE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0A77-E165-4074-9BE6-56D0E773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0114-A040-443D-930E-CD9FF060A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60353-5224-4FC2-BAFA-E1A9390D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0170-972C-49DA-AC8A-51FAB0EA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E9DC52EB-DFAF-4138-92F9-CFC11981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тория жизни. Что скрывает в себе ДНК? | Наука | Общество | Аргументы и  Фак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t="11356" r="26763" b="1071"/>
          <a:stretch/>
        </p:blipFill>
        <p:spPr bwMode="auto">
          <a:xfrm>
            <a:off x="179512" y="271148"/>
            <a:ext cx="2204173" cy="30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6" name="Picture 2" descr="Дисциплина и Здоровый Образ Жизни: Почему Важно Умение Контролировать Себя?  | Здоровье в деталях |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138191" cy="31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83685" y="433816"/>
            <a:ext cx="676875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ОТЧЕТ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О </a:t>
            </a:r>
            <a:r>
              <a:rPr lang="ru-RU" sz="2400" b="1" dirty="0">
                <a:solidFill>
                  <a:srgbClr val="FFFF00"/>
                </a:solidFill>
              </a:rPr>
              <a:t>ДЕЯТЕЛЬНОСТИ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НАЦИОНАЛЬНОГО НАУЧНОГО СОВЕТА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ПО НАПРАВЛЕНИЮ НАУКИ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«НАУКА О ЖИЗНИ И ЗДОРОВЬЕ» 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 </a:t>
            </a:r>
            <a:r>
              <a:rPr lang="ru-RU" sz="2400" b="1" dirty="0">
                <a:solidFill>
                  <a:srgbClr val="FFFF00"/>
                </a:solidFill>
              </a:rPr>
              <a:t>2023 </a:t>
            </a:r>
            <a:r>
              <a:rPr lang="ru-RU" sz="2400" b="1" dirty="0" smtClean="0">
                <a:solidFill>
                  <a:srgbClr val="FFFF00"/>
                </a:solidFill>
              </a:rPr>
              <a:t>год</a:t>
            </a:r>
            <a:endParaRPr lang="en-US" alt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63027" y="4581128"/>
            <a:ext cx="55830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/>
            <a:r>
              <a:rPr lang="ru-RU" alt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Джансугурова Лейла </a:t>
            </a:r>
            <a:r>
              <a:rPr lang="ru-RU" altLang="ru-RU" sz="2400" b="1" dirty="0" err="1" smtClean="0">
                <a:solidFill>
                  <a:srgbClr val="FFFF00"/>
                </a:solidFill>
                <a:cs typeface="Times New Roman" pitchFamily="18" charset="0"/>
              </a:rPr>
              <a:t>Булатовна</a:t>
            </a:r>
            <a:r>
              <a:rPr lang="ru-RU" alt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 -</a:t>
            </a:r>
          </a:p>
          <a:p>
            <a:pPr lvl="1"/>
            <a:r>
              <a:rPr lang="ru-RU" altLang="ru-RU" sz="2400" b="1" i="1" dirty="0" smtClean="0">
                <a:solidFill>
                  <a:srgbClr val="FFFF00"/>
                </a:solidFill>
                <a:cs typeface="Times New Roman" pitchFamily="18" charset="0"/>
              </a:rPr>
              <a:t>председатель ННС </a:t>
            </a:r>
            <a:r>
              <a:rPr lang="ru-RU" altLang="ru-RU" sz="2400" b="1" i="1" dirty="0" err="1" smtClean="0">
                <a:solidFill>
                  <a:srgbClr val="FFFF00"/>
                </a:solidFill>
                <a:cs typeface="Times New Roman" pitchFamily="18" charset="0"/>
              </a:rPr>
              <a:t>НОЖиЗ</a:t>
            </a:r>
            <a:endParaRPr lang="ru-RU" altLang="ru-RU" sz="2400" b="1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endParaRPr lang="ru-RU" altLang="ru-RU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endParaRPr lang="ru-RU" altLang="ru-RU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r>
              <a:rPr lang="ru-RU" altLang="ru-RU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                3 января 2024 г.</a:t>
            </a:r>
            <a:endParaRPr lang="en-US" altLang="ru-RU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04" y="791907"/>
            <a:ext cx="8559847" cy="47337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FF00"/>
                </a:solidFill>
                <a:latin typeface="+mn-lt"/>
              </a:rPr>
              <a:t>Рассмотрение актов мониторинга за 2023 год по проектам </a:t>
            </a:r>
            <a:r>
              <a:rPr lang="ru-RU" sz="1800" b="1" dirty="0" err="1">
                <a:solidFill>
                  <a:srgbClr val="FFFF00"/>
                </a:solidFill>
                <a:latin typeface="+mn-lt"/>
              </a:rPr>
              <a:t>грантового</a:t>
            </a:r>
            <a:r>
              <a:rPr lang="ru-RU" sz="1800" b="1" dirty="0">
                <a:solidFill>
                  <a:srgbClr val="FFFF00"/>
                </a:solidFill>
                <a:latin typeface="+mn-lt"/>
              </a:rPr>
              <a:t> и программно-целевого финансирования 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762" y="1524650"/>
            <a:ext cx="4017070" cy="140029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рассмотрение Совета поступило </a:t>
            </a:r>
            <a:r>
              <a:rPr lang="ru-RU" b="1" dirty="0">
                <a:solidFill>
                  <a:srgbClr val="C00000"/>
                </a:solidFill>
              </a:rPr>
              <a:t>156</a:t>
            </a:r>
            <a:r>
              <a:rPr lang="ru-RU" dirty="0">
                <a:solidFill>
                  <a:srgbClr val="002060"/>
                </a:solidFill>
              </a:rPr>
              <a:t> актов мониторинга реализации научно-технических программ и </a:t>
            </a:r>
            <a:r>
              <a:rPr lang="ru-RU" dirty="0" err="1">
                <a:solidFill>
                  <a:srgbClr val="002060"/>
                </a:solidFill>
              </a:rPr>
              <a:t>грантовых</a:t>
            </a:r>
            <a:r>
              <a:rPr lang="ru-RU" dirty="0">
                <a:solidFill>
                  <a:srgbClr val="002060"/>
                </a:solidFill>
              </a:rPr>
              <a:t> проектов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1960" y="1488246"/>
            <a:ext cx="4410519" cy="1436698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Акты мониторинга рассматривались с учетом выявленных проблем и обращений по несогласию руководителей проекта с выводами экспертов мониторинговых групп. 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156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актов </a:t>
            </a:r>
            <a:r>
              <a:rPr lang="ru-RU" dirty="0">
                <a:solidFill>
                  <a:srgbClr val="002060"/>
                </a:solidFill>
              </a:rPr>
              <a:t>мониторинга приняты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сведению.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32633" y="3387677"/>
            <a:ext cx="8559847" cy="4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1800" b="1" kern="0" dirty="0" smtClean="0">
                <a:solidFill>
                  <a:srgbClr val="FFFF00"/>
                </a:solidFill>
                <a:latin typeface="+mn-lt"/>
              </a:rPr>
              <a:t>Рассмотрение </a:t>
            </a:r>
            <a:r>
              <a:rPr lang="ru-RU" sz="1800" b="1" kern="0" dirty="0">
                <a:solidFill>
                  <a:srgbClr val="FFFF00"/>
                </a:solidFill>
                <a:latin typeface="+mn-lt"/>
              </a:rPr>
              <a:t>и утверждение кратких сведений по промежуточным отчетам по проектам </a:t>
            </a:r>
            <a:r>
              <a:rPr lang="ru-RU" sz="1800" b="1" kern="0" dirty="0" err="1">
                <a:solidFill>
                  <a:srgbClr val="FFFF00"/>
                </a:solidFill>
                <a:latin typeface="+mn-lt"/>
              </a:rPr>
              <a:t>грантового</a:t>
            </a:r>
            <a:r>
              <a:rPr lang="ru-RU" sz="1800" b="1" kern="0" dirty="0">
                <a:solidFill>
                  <a:srgbClr val="FFFF00"/>
                </a:solidFill>
                <a:latin typeface="+mn-lt"/>
              </a:rPr>
              <a:t> и программно-целевого финансирования</a:t>
            </a:r>
            <a:endParaRPr lang="en-US" sz="1800" b="1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4476978"/>
            <a:ext cx="4017070" cy="1688326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рассмотрение Совета поступило </a:t>
            </a:r>
            <a:r>
              <a:rPr lang="ru-RU" b="1" dirty="0" smtClean="0">
                <a:solidFill>
                  <a:srgbClr val="C00000"/>
                </a:solidFill>
              </a:rPr>
              <a:t>257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кратких </a:t>
            </a:r>
            <a:r>
              <a:rPr lang="ru-RU" dirty="0">
                <a:solidFill>
                  <a:srgbClr val="002060"/>
                </a:solidFill>
              </a:rPr>
              <a:t>сведений по промежуточным отчетам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проектам </a:t>
            </a:r>
            <a:r>
              <a:rPr lang="ru-RU" dirty="0" err="1">
                <a:solidFill>
                  <a:srgbClr val="002060"/>
                </a:solidFill>
              </a:rPr>
              <a:t>грантового</a:t>
            </a:r>
            <a:r>
              <a:rPr lang="ru-RU" dirty="0">
                <a:solidFill>
                  <a:srgbClr val="002060"/>
                </a:solidFill>
              </a:rPr>
              <a:t> финансирования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0734" y="4440574"/>
            <a:ext cx="4410519" cy="172473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Краткие сведения рассматривались вместе с соответствующими Актами </a:t>
            </a:r>
            <a:r>
              <a:rPr lang="ru-RU" sz="1400" dirty="0">
                <a:solidFill>
                  <a:srgbClr val="002060"/>
                </a:solidFill>
              </a:rPr>
              <a:t>мониторинга </a:t>
            </a:r>
            <a:r>
              <a:rPr lang="ru-RU" sz="1400" dirty="0" smtClean="0">
                <a:solidFill>
                  <a:srgbClr val="002060"/>
                </a:solidFill>
              </a:rPr>
              <a:t>и обращениями физических и юридических лиц. 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Одобрены </a:t>
            </a:r>
            <a:r>
              <a:rPr lang="ru-RU" dirty="0">
                <a:solidFill>
                  <a:srgbClr val="002060"/>
                </a:solidFill>
              </a:rPr>
              <a:t>и рекомендованы к дальнейшему финансированию все </a:t>
            </a:r>
            <a:r>
              <a:rPr lang="ru-RU" b="1" dirty="0">
                <a:solidFill>
                  <a:srgbClr val="C00000"/>
                </a:solidFill>
              </a:rPr>
              <a:t>257</a:t>
            </a:r>
            <a:r>
              <a:rPr lang="ru-RU" dirty="0">
                <a:solidFill>
                  <a:srgbClr val="002060"/>
                </a:solidFill>
              </a:rPr>
              <a:t> кратких сведений о ходе реализации проектов..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9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485306" y="5011056"/>
            <a:ext cx="8173387" cy="1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2074" y="188640"/>
            <a:ext cx="856932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00"/>
                </a:solidFill>
              </a:rPr>
              <a:t>Рассмотрение </a:t>
            </a:r>
            <a:r>
              <a:rPr lang="ru-RU" sz="2400" b="1" dirty="0">
                <a:solidFill>
                  <a:srgbClr val="FFFF00"/>
                </a:solidFill>
              </a:rPr>
              <a:t>и утверждение заключительных </a:t>
            </a:r>
            <a:r>
              <a:rPr lang="ru-RU" sz="2400" b="1" dirty="0" smtClean="0">
                <a:solidFill>
                  <a:srgbClr val="FFFF00"/>
                </a:solidFill>
              </a:rPr>
              <a:t>отчетов: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 проектам </a:t>
            </a:r>
            <a:r>
              <a:rPr lang="ru-RU" sz="2400" b="1" dirty="0" err="1">
                <a:solidFill>
                  <a:srgbClr val="FFFF00"/>
                </a:solidFill>
              </a:rPr>
              <a:t>грантового</a:t>
            </a:r>
            <a:r>
              <a:rPr lang="ru-RU" sz="2400" b="1" dirty="0">
                <a:solidFill>
                  <a:srgbClr val="FFFF00"/>
                </a:solidFill>
              </a:rPr>
              <a:t> финансирования на 2021-2023 годы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заключительных отчетов по ПЦФ на 2021-2023 и 2022-2023 </a:t>
            </a:r>
            <a:r>
              <a:rPr lang="ru-RU" sz="2400" b="1" dirty="0" smtClean="0">
                <a:solidFill>
                  <a:srgbClr val="FFFF00"/>
                </a:solidFill>
              </a:rPr>
              <a:t>годы,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промежуточных отчетов по ПЦФ на 2022-2024 годы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53092" y="2852936"/>
            <a:ext cx="8377914" cy="2736304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rgbClr val="FFFFCC"/>
                </a:solidFill>
              </a:rPr>
              <a:t>В </a:t>
            </a:r>
            <a:r>
              <a:rPr lang="ru-RU" sz="1800" b="1" dirty="0">
                <a:solidFill>
                  <a:srgbClr val="FFFFCC"/>
                </a:solidFill>
              </a:rPr>
              <a:t>виду позднего подведения итогов конкурсов и открытия финансирования по большинству проектов и программ на момент рассмотрения отчетов не были достигнуты ожидаемые результаты в отношении публикаций статей, входящих в базы данных Web </a:t>
            </a:r>
            <a:r>
              <a:rPr lang="ru-RU" sz="1800" b="1" dirty="0" err="1">
                <a:solidFill>
                  <a:srgbClr val="FFFFCC"/>
                </a:solidFill>
              </a:rPr>
              <a:t>of</a:t>
            </a:r>
            <a:r>
              <a:rPr lang="ru-RU" sz="1800" b="1" dirty="0">
                <a:solidFill>
                  <a:srgbClr val="FFFFCC"/>
                </a:solidFill>
              </a:rPr>
              <a:t> Science и (или) Scopus. </a:t>
            </a:r>
            <a:endParaRPr lang="ru-RU" sz="1800" b="1" dirty="0" smtClean="0">
              <a:solidFill>
                <a:srgbClr val="FFFFCC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FFCC"/>
                </a:solidFill>
              </a:rPr>
              <a:t>В </a:t>
            </a:r>
            <a:r>
              <a:rPr lang="ru-RU" sz="1800" b="1" dirty="0">
                <a:solidFill>
                  <a:srgbClr val="FFFFCC"/>
                </a:solidFill>
              </a:rPr>
              <a:t>этой связи при рассмотрении отчетов рассматривали 3 опции: 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FF66"/>
                </a:solidFill>
              </a:rPr>
              <a:t>1) одобрено</a:t>
            </a:r>
            <a:endParaRPr lang="ru-RU" sz="1800" b="1" dirty="0">
              <a:solidFill>
                <a:srgbClr val="FFFF66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FF66"/>
                </a:solidFill>
              </a:rPr>
              <a:t>2) одобрено </a:t>
            </a:r>
            <a:r>
              <a:rPr lang="ru-RU" sz="1800" b="1" dirty="0">
                <a:solidFill>
                  <a:srgbClr val="FFFF66"/>
                </a:solidFill>
              </a:rPr>
              <a:t>с условием необходимости достижения конечных результатов по публикациям согласно требованиям конкурсной документации и календарного плана и уведомления Комитета науки МОН РК и НЦГНТЭ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FF66"/>
                </a:solidFill>
              </a:rPr>
              <a:t>3) не одобрено</a:t>
            </a:r>
            <a:endParaRPr lang="ru-RU" sz="1800" b="1" i="1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800" b="1" i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8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25682"/>
              </p:ext>
            </p:extLst>
          </p:nvPr>
        </p:nvGraphicFramePr>
        <p:xfrm>
          <a:off x="395536" y="404664"/>
          <a:ext cx="8280921" cy="608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9">
                  <a:extLst>
                    <a:ext uri="{9D8B030D-6E8A-4147-A177-3AD203B41FA5}">
                      <a16:colId xmlns:a16="http://schemas.microsoft.com/office/drawing/2014/main" val="148533869"/>
                    </a:ext>
                  </a:extLst>
                </a:gridCol>
                <a:gridCol w="1130102">
                  <a:extLst>
                    <a:ext uri="{9D8B030D-6E8A-4147-A177-3AD203B41FA5}">
                      <a16:colId xmlns:a16="http://schemas.microsoft.com/office/drawing/2014/main" val="1062007115"/>
                    </a:ext>
                  </a:extLst>
                </a:gridCol>
                <a:gridCol w="2282230">
                  <a:extLst>
                    <a:ext uri="{9D8B030D-6E8A-4147-A177-3AD203B41FA5}">
                      <a16:colId xmlns:a16="http://schemas.microsoft.com/office/drawing/2014/main" val="3133307264"/>
                    </a:ext>
                  </a:extLst>
                </a:gridCol>
                <a:gridCol w="1200416">
                  <a:extLst>
                    <a:ext uri="{9D8B030D-6E8A-4147-A177-3AD203B41FA5}">
                      <a16:colId xmlns:a16="http://schemas.microsoft.com/office/drawing/2014/main" val="2662031157"/>
                    </a:ext>
                  </a:extLst>
                </a:gridCol>
                <a:gridCol w="1435924">
                  <a:extLst>
                    <a:ext uri="{9D8B030D-6E8A-4147-A177-3AD203B41FA5}">
                      <a16:colId xmlns:a16="http://schemas.microsoft.com/office/drawing/2014/main" val="2723117483"/>
                    </a:ext>
                  </a:extLst>
                </a:gridCol>
              </a:tblGrid>
              <a:tr h="554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Конкурс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Количество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Одобрено // одобрено с условием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Не одобрено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Снято                              с рассмотрения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69800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ГФ КМУ 2021-2023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10//11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809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80477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ГФ 2021-2023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22//33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285"/>
                  </a:ext>
                </a:extLst>
              </a:tr>
              <a:tr h="712093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по вне-конкурсным ПЦФ 2021-2023 МЗ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2//0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78786"/>
                  </a:ext>
                </a:extLst>
              </a:tr>
              <a:tr h="712093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конкурса на ПЦФ на 2021-2023 МЗ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1//1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70767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конкурса ПЦФ на 2021-2023 МЗ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1//4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5641"/>
                  </a:ext>
                </a:extLst>
              </a:tr>
              <a:tr h="712093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конкурса ПЦФ на 2021-2023 МНВО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4//1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94379"/>
                  </a:ext>
                </a:extLst>
              </a:tr>
              <a:tr h="712093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Заключительный отчет конкурса на ПЦФ на 2022-2023 г МНВО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1//0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18421"/>
                  </a:ext>
                </a:extLst>
              </a:tr>
              <a:tr h="712093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Промежуточный отчет конкурса на ПЦФ НТП на 2022-2024 МНВО РК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5//0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8" marR="58938" marT="29469" marB="2946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9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4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476672"/>
            <a:ext cx="8496944" cy="6048672"/>
          </a:xfrm>
          <a:prstGeom prst="roundRect">
            <a:avLst>
              <a:gd name="adj" fmla="val 11066"/>
            </a:avLst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/>
            <a:r>
              <a:rPr lang="ru-RU" sz="1600" dirty="0">
                <a:solidFill>
                  <a:srgbClr val="002060"/>
                </a:solidFill>
              </a:rPr>
              <a:t>Стоит обратить внимание, что в ходе заседания, проведенного 13-14 декабря 2023 г. не получили одобрения ННС 2 заключительных отчета по </a:t>
            </a:r>
            <a:r>
              <a:rPr lang="ru-RU" sz="1600" dirty="0" err="1">
                <a:solidFill>
                  <a:srgbClr val="002060"/>
                </a:solidFill>
              </a:rPr>
              <a:t>грантовому</a:t>
            </a:r>
            <a:r>
              <a:rPr lang="ru-RU" sz="1600" dirty="0">
                <a:solidFill>
                  <a:srgbClr val="002060"/>
                </a:solidFill>
              </a:rPr>
              <a:t> финансированию на 2021 -2023 годы:</a:t>
            </a:r>
          </a:p>
          <a:p>
            <a:pPr lvl="0" algn="just"/>
            <a:r>
              <a:rPr lang="ru-RU" sz="1600" dirty="0">
                <a:solidFill>
                  <a:srgbClr val="002060"/>
                </a:solidFill>
              </a:rPr>
              <a:t>1)	</a:t>
            </a:r>
            <a:r>
              <a:rPr lang="ru-RU" sz="1600" dirty="0" smtClean="0">
                <a:solidFill>
                  <a:srgbClr val="002060"/>
                </a:solidFill>
              </a:rPr>
              <a:t>AP09259567-OT-23, </a:t>
            </a:r>
            <a:r>
              <a:rPr lang="ru-RU" sz="1600" dirty="0">
                <a:solidFill>
                  <a:srgbClr val="002060"/>
                </a:solidFill>
              </a:rPr>
              <a:t>НАО "Казахский национальный университет имени аль-</a:t>
            </a:r>
            <a:r>
              <a:rPr lang="ru-RU" sz="1600" dirty="0" err="1">
                <a:solidFill>
                  <a:srgbClr val="002060"/>
                </a:solidFill>
              </a:rPr>
              <a:t>Фараби</a:t>
            </a:r>
            <a:r>
              <a:rPr lang="ru-RU" sz="1600" dirty="0">
                <a:solidFill>
                  <a:srgbClr val="002060"/>
                </a:solidFill>
              </a:rPr>
              <a:t>", научный руководитель - </a:t>
            </a:r>
            <a:r>
              <a:rPr lang="ru-RU" sz="1600" dirty="0" err="1">
                <a:solidFill>
                  <a:srgbClr val="002060"/>
                </a:solidFill>
              </a:rPr>
              <a:t>Жеңіс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Жанар</a:t>
            </a:r>
            <a:r>
              <a:rPr lang="ru-RU" sz="1600" dirty="0">
                <a:solidFill>
                  <a:srgbClr val="002060"/>
                </a:solidFill>
              </a:rPr>
              <a:t> – не одобрен в связи с низкой оценкой научной экспертизы и не достижением конечной результативности по публикациям.</a:t>
            </a:r>
          </a:p>
          <a:p>
            <a:pPr lvl="0" algn="just"/>
            <a:r>
              <a:rPr lang="ru-RU" sz="1600" dirty="0">
                <a:solidFill>
                  <a:srgbClr val="002060"/>
                </a:solidFill>
              </a:rPr>
              <a:t>1)	</a:t>
            </a:r>
            <a:r>
              <a:rPr lang="ru-RU" sz="1600" dirty="0" smtClean="0">
                <a:solidFill>
                  <a:srgbClr val="002060"/>
                </a:solidFill>
              </a:rPr>
              <a:t>AP09260624-OT-23, </a:t>
            </a:r>
            <a:r>
              <a:rPr lang="ru-RU" sz="1600" dirty="0">
                <a:solidFill>
                  <a:srgbClr val="002060"/>
                </a:solidFill>
              </a:rPr>
              <a:t>АО "Международный научно-производственный Холдинг "</a:t>
            </a:r>
            <a:r>
              <a:rPr lang="ru-RU" sz="1600" dirty="0" err="1">
                <a:solidFill>
                  <a:srgbClr val="002060"/>
                </a:solidFill>
              </a:rPr>
              <a:t>Фитохимия</a:t>
            </a:r>
            <a:r>
              <a:rPr lang="ru-RU" sz="1600" dirty="0">
                <a:solidFill>
                  <a:srgbClr val="002060"/>
                </a:solidFill>
              </a:rPr>
              <a:t>", научный руководитель – </a:t>
            </a:r>
            <a:r>
              <a:rPr lang="ru-RU" sz="1600" dirty="0" err="1">
                <a:solidFill>
                  <a:srgbClr val="002060"/>
                </a:solidFill>
              </a:rPr>
              <a:t>Адекенов</a:t>
            </a:r>
            <a:r>
              <a:rPr lang="ru-RU" sz="1600" dirty="0">
                <a:solidFill>
                  <a:srgbClr val="002060"/>
                </a:solidFill>
              </a:rPr>
              <a:t> С.М. - не одобрен в связи с выявлением фактов нарушения научной этики (фальсификация в отношении неопубликованной статьи).</a:t>
            </a:r>
          </a:p>
          <a:p>
            <a:pPr lvl="0" algn="just"/>
            <a:r>
              <a:rPr lang="ru-RU" sz="1600" dirty="0">
                <a:solidFill>
                  <a:srgbClr val="002060"/>
                </a:solidFill>
              </a:rPr>
              <a:t>Однако, поскольку поступило обращение от АО "Международный научно-производственный Холдинг "</a:t>
            </a:r>
            <a:r>
              <a:rPr lang="ru-RU" sz="1600" dirty="0" err="1">
                <a:solidFill>
                  <a:srgbClr val="002060"/>
                </a:solidFill>
              </a:rPr>
              <a:t>Фитохимия</a:t>
            </a:r>
            <a:r>
              <a:rPr lang="ru-RU" sz="1600" dirty="0">
                <a:solidFill>
                  <a:srgbClr val="002060"/>
                </a:solidFill>
              </a:rPr>
              <a:t>" о повторном рассмотрении заключительного отчета AP09260624-OT-23, были назначены новые эксперты из членов ННС, чья трудовая и научная деятельность никак не связана с заявителем. На заседании ННС от 22 декабря 2023 г. научному руководителю был снова предоставлен шанс объяснить ситуацию и показать статус статьи в прямом эфире. В ходе обсуждения не были получены свидетельства того, что статья находится в печати или на стадии рецензирования. Выяснилось, что статья была отклонена редакцией журнала (“</a:t>
            </a:r>
            <a:r>
              <a:rPr lang="ru-RU" sz="1600" dirty="0" err="1">
                <a:solidFill>
                  <a:srgbClr val="002060"/>
                </a:solidFill>
              </a:rPr>
              <a:t>Molecules</a:t>
            </a:r>
            <a:r>
              <a:rPr lang="ru-RU" sz="1600" dirty="0">
                <a:solidFill>
                  <a:srgbClr val="002060"/>
                </a:solidFill>
              </a:rPr>
              <a:t>”), этот факт не был признан научным руководителем. По результатам открытого голосования с минимальным преимуществом голосов заключительный отчет AP09260624-OT-23 был одобрен с условием необходимости достижения конечных результатов по публикациям согласно требованиям конкурсной документации и календарного плана и уведомления Комитета науки МОН РК и НЦГНТЭ.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09" y="836712"/>
            <a:ext cx="8559847" cy="473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+mn-lt"/>
              </a:rPr>
              <a:t>Рассмотрение и утверждение промежуточных отчетов по программам в рамках конкурса на ПЦФ по научным и (или) научно-техническим программам на 2023-2025 годы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886" y="2204864"/>
            <a:ext cx="8299694" cy="262443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>
                <a:solidFill>
                  <a:srgbClr val="002060"/>
                </a:solidFill>
              </a:rPr>
              <a:t>В конце года поступили промежуточные </a:t>
            </a:r>
            <a:r>
              <a:rPr lang="ru-RU" dirty="0" smtClean="0">
                <a:solidFill>
                  <a:srgbClr val="002060"/>
                </a:solidFill>
              </a:rPr>
              <a:t>отчеты </a:t>
            </a:r>
            <a:r>
              <a:rPr lang="ru-RU" dirty="0">
                <a:solidFill>
                  <a:srgbClr val="002060"/>
                </a:solidFill>
              </a:rPr>
              <a:t>по научно-техническим программам в рамках недавно проведенного конкурса на программно-целевое финансирование на 2023-2025 годы. Итоги конкурса были подведены в октябре 2023 года. </a:t>
            </a:r>
            <a:endParaRPr lang="ru-RU" dirty="0" smtClean="0">
              <a:solidFill>
                <a:srgbClr val="002060"/>
              </a:solidFill>
            </a:endParaRPr>
          </a:p>
          <a:p>
            <a:pPr marL="271463"/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рассмотрению ННС было принято 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 отчетов в сопровождении научной экспертизы, проведенной 1 экспертом. </a:t>
            </a:r>
            <a:endParaRPr lang="ru-RU" dirty="0" smtClean="0">
              <a:solidFill>
                <a:srgbClr val="002060"/>
              </a:solidFill>
            </a:endParaRPr>
          </a:p>
          <a:p>
            <a:pPr marL="271463"/>
            <a:r>
              <a:rPr lang="ru-RU" dirty="0" smtClean="0">
                <a:solidFill>
                  <a:srgbClr val="002060"/>
                </a:solidFill>
              </a:rPr>
              <a:t>Все 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промежуточных отчетов были одобрены к дальнейшему финансированию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09" y="44624"/>
            <a:ext cx="8559847" cy="4733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Замечания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и предложения по организации работы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ННС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85579"/>
            <a:ext cx="8928992" cy="2727397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 smtClean="0">
                <a:solidFill>
                  <a:srgbClr val="002060"/>
                </a:solidFill>
              </a:rPr>
              <a:t>1) </a:t>
            </a:r>
            <a:r>
              <a:rPr lang="ru-RU" sz="1600" dirty="0" smtClean="0">
                <a:solidFill>
                  <a:srgbClr val="002060"/>
                </a:solidFill>
              </a:rPr>
              <a:t>При </a:t>
            </a:r>
            <a:r>
              <a:rPr lang="ru-RU" sz="1600" dirty="0">
                <a:solidFill>
                  <a:srgbClr val="002060"/>
                </a:solidFill>
              </a:rPr>
              <a:t>подготовке заявки на </a:t>
            </a:r>
            <a:r>
              <a:rPr lang="ru-RU" sz="1600" dirty="0" smtClean="0">
                <a:solidFill>
                  <a:srgbClr val="002060"/>
                </a:solidFill>
              </a:rPr>
              <a:t>ГФ или ПЦФ </a:t>
            </a:r>
            <a:r>
              <a:rPr lang="ru-RU" sz="1600" dirty="0">
                <a:solidFill>
                  <a:srgbClr val="002060"/>
                </a:solidFill>
              </a:rPr>
              <a:t>в рамках конкурсов, </a:t>
            </a:r>
            <a:r>
              <a:rPr lang="ru-RU" sz="1600" b="1" dirty="0">
                <a:solidFill>
                  <a:srgbClr val="002060"/>
                </a:solidFill>
              </a:rPr>
              <a:t>выбор приоритетного направления науки определяет сам Заявитель</a:t>
            </a:r>
            <a:r>
              <a:rPr lang="ru-RU" sz="1600" dirty="0">
                <a:solidFill>
                  <a:srgbClr val="002060"/>
                </a:solidFill>
              </a:rPr>
              <a:t>. Несоответствие приоритетного и специализированного научного направления определяется на этапе формальной проверки. Содержание проекта и его соответствие выбранным приоритетным и специализированным направлениям оценивают научные эксперты НЦГНТЭ. В рамках подведения итогов конкурсов, на этапе рассмотрения заявок ННС, считаем нецелесообразной передачу проектов из ННС одного приоритетного направления науки в другой, не смотря, на то, что некоторые проекты могут рассматриваться по специализированным направлениям разных Приоритетов.  </a:t>
            </a:r>
            <a:r>
              <a:rPr lang="ru-RU" sz="1600" b="1" dirty="0">
                <a:solidFill>
                  <a:srgbClr val="002060"/>
                </a:solidFill>
              </a:rPr>
              <a:t>Факт передачи проекта из одного приоритета в другой может вызвать спорные вопросы и обращения в Апелляционную комиссию со стороны Заявителей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87649"/>
            <a:ext cx="8928992" cy="2477655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sz="1600" dirty="0" smtClean="0">
                <a:solidFill>
                  <a:srgbClr val="002060"/>
                </a:solidFill>
              </a:rPr>
              <a:t>2) Заседания </a:t>
            </a:r>
            <a:r>
              <a:rPr lang="ru-RU" sz="1600" dirty="0">
                <a:solidFill>
                  <a:srgbClr val="002060"/>
                </a:solidFill>
              </a:rPr>
              <a:t>ННС и подготовка к ним занимает значительное время. При рассмотрении заявок по конкурсам или рассмотрении отчетов, члены ННС отвлекаются от основной работы на 2-5 рабочих дня. Это создает проблемы с обеспечением кворума на заседаниях и отказа от выполнения экспертной работы.   </a:t>
            </a:r>
            <a:r>
              <a:rPr lang="ru-RU" sz="1600" b="1" dirty="0">
                <a:solidFill>
                  <a:srgbClr val="002060"/>
                </a:solidFill>
              </a:rPr>
              <a:t>Для повышения мотивации членов ННС, пункт о вознаграждении за проведение экспертизы конкретного научно-технического проекта и программы учтен Приказом Министра науки и высшего образования Республики Казахстан от 25 сентября 2023 года № 487 «Об утверждении перечня и положения о национальных научных советах» (Глава 6, п. 51). Однако механизма реализации данного положения еще нет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09" y="44624"/>
            <a:ext cx="8559847" cy="4733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Замечания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и предложения по организации работы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ННС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517995"/>
            <a:ext cx="8928992" cy="1974901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 smtClean="0">
                <a:solidFill>
                  <a:srgbClr val="002060"/>
                </a:solidFill>
              </a:rPr>
              <a:t>3) </a:t>
            </a:r>
            <a:r>
              <a:rPr lang="ru-RU" sz="1600" dirty="0" smtClean="0">
                <a:solidFill>
                  <a:srgbClr val="002060"/>
                </a:solidFill>
              </a:rPr>
              <a:t>Проблемой </a:t>
            </a:r>
            <a:r>
              <a:rPr lang="ru-RU" sz="1600" dirty="0">
                <a:solidFill>
                  <a:srgbClr val="002060"/>
                </a:solidFill>
              </a:rPr>
              <a:t>являются сроки выполнения поручений. Зачастую Комитетом науки МНВО РК ставятся </a:t>
            </a:r>
            <a:r>
              <a:rPr lang="ru-RU" sz="1600" b="1" dirty="0">
                <a:solidFill>
                  <a:srgbClr val="002060"/>
                </a:solidFill>
              </a:rPr>
              <a:t>крайне ограниченные сроки для выполнения работы ННС</a:t>
            </a:r>
            <a:r>
              <a:rPr lang="ru-RU" sz="1600" dirty="0" smtClean="0">
                <a:solidFill>
                  <a:srgbClr val="002060"/>
                </a:solidFill>
              </a:rPr>
              <a:t>. (по опыту работы ННС: минимально 12 часов, максимально 10 дней). Для </a:t>
            </a:r>
            <a:r>
              <a:rPr lang="ru-RU" sz="1600" dirty="0">
                <a:solidFill>
                  <a:srgbClr val="002060"/>
                </a:solidFill>
              </a:rPr>
              <a:t>обеспечения объективности решений, члены ННС были вынуждены отрываться от основной работы, переносить запланированные мероприятия и полностью посвящать свое время работе Совета. Нередко это вызывало проблемы по основному месту работы члена ННС. Для эффективной работы ННС со стороны Комитета науки необходим регламентируемый график планируемых мероприятий.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849" y="2492896"/>
            <a:ext cx="8928992" cy="417646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1463"/>
            <a:r>
              <a:rPr lang="ru-RU" dirty="0" smtClean="0">
                <a:solidFill>
                  <a:srgbClr val="002060"/>
                </a:solidFill>
              </a:rPr>
              <a:t>4) </a:t>
            </a: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виду того, что в последние годы наблюдается стойкая тенденция с поздним подведением итогов конкурса и открытия финансирования по </a:t>
            </a:r>
            <a:r>
              <a:rPr lang="ru-RU" sz="1600" dirty="0" smtClean="0">
                <a:solidFill>
                  <a:srgbClr val="002060"/>
                </a:solidFill>
              </a:rPr>
              <a:t>ГФ и ПЦФ. Сроки </a:t>
            </a:r>
            <a:r>
              <a:rPr lang="ru-RU" sz="1600" dirty="0">
                <a:solidFill>
                  <a:srgbClr val="002060"/>
                </a:solidFill>
              </a:rPr>
              <a:t>реализации </a:t>
            </a:r>
            <a:r>
              <a:rPr lang="ru-RU" sz="1600" dirty="0" smtClean="0">
                <a:solidFill>
                  <a:srgbClr val="002060"/>
                </a:solidFill>
              </a:rPr>
              <a:t>проектов/программ значительно сокращаются. </a:t>
            </a:r>
            <a:r>
              <a:rPr lang="ru-RU" sz="1600" dirty="0">
                <a:solidFill>
                  <a:srgbClr val="002060"/>
                </a:solidFill>
              </a:rPr>
              <a:t>У исполнителей возникают проблемы по реализации сметы расходов по годам и достижения ожидаемых результатов в отношении публикаций в рейтинговых научных изданиях баз данных Web </a:t>
            </a:r>
            <a:r>
              <a:rPr lang="ru-RU" sz="1600" dirty="0" err="1">
                <a:solidFill>
                  <a:srgbClr val="002060"/>
                </a:solidFill>
              </a:rPr>
              <a:t>of</a:t>
            </a:r>
            <a:r>
              <a:rPr lang="ru-RU" sz="1600" dirty="0">
                <a:solidFill>
                  <a:srgbClr val="002060"/>
                </a:solidFill>
              </a:rPr>
              <a:t> Science и Scopus согласно конкурсным требованиям.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71463"/>
            <a:r>
              <a:rPr lang="ru-RU" sz="1600" dirty="0" smtClean="0">
                <a:solidFill>
                  <a:srgbClr val="002060"/>
                </a:solidFill>
              </a:rPr>
              <a:t>Поскольку </a:t>
            </a:r>
            <a:r>
              <a:rPr lang="ru-RU" sz="1600" dirty="0">
                <a:solidFill>
                  <a:srgbClr val="002060"/>
                </a:solidFill>
              </a:rPr>
              <a:t>Комитетом науки МНВО РК договора с исполнителями заключаются на весь период реализации проектов/программ, необходимо ходатайствовать перед Министерством финансов РК о том, чтобы финансовая отчетность проводилась по факту реализации денежных средств на выполнение поставленных задач </a:t>
            </a:r>
            <a:r>
              <a:rPr lang="ru-RU" sz="1600" dirty="0" smtClean="0">
                <a:solidFill>
                  <a:srgbClr val="002060"/>
                </a:solidFill>
              </a:rPr>
              <a:t>проекта, т. е.  </a:t>
            </a:r>
            <a:r>
              <a:rPr lang="ru-RU" sz="1600" dirty="0">
                <a:solidFill>
                  <a:srgbClr val="002060"/>
                </a:solidFill>
              </a:rPr>
              <a:t>осуществлялась вне зависимости от календарного года. Для естественно-научного направления, требующего экспериментальной работы и времени для анализа полученных данных, было бы хорошо, если бы Конкурсная документация предусматривала </a:t>
            </a:r>
            <a:r>
              <a:rPr lang="ru-RU" sz="1600" b="1" dirty="0">
                <a:solidFill>
                  <a:srgbClr val="002060"/>
                </a:solidFill>
              </a:rPr>
              <a:t>дополнительный срок (от полугода до года) для достижения ожидаемых результатов в отношении публикаций в рейтинговых научных изданиях баз данных Web </a:t>
            </a:r>
            <a:r>
              <a:rPr lang="ru-RU" sz="1600" b="1" dirty="0" err="1">
                <a:solidFill>
                  <a:srgbClr val="002060"/>
                </a:solidFill>
              </a:rPr>
              <a:t>of</a:t>
            </a:r>
            <a:r>
              <a:rPr lang="ru-RU" sz="1600" b="1" dirty="0">
                <a:solidFill>
                  <a:srgbClr val="002060"/>
                </a:solidFill>
              </a:rPr>
              <a:t> Science и Scopus согласно конкурсным требованиям </a:t>
            </a:r>
            <a:r>
              <a:rPr lang="ru-RU" sz="1600" dirty="0">
                <a:solidFill>
                  <a:srgbClr val="002060"/>
                </a:solidFill>
              </a:rPr>
              <a:t>по окончании сроков реализации проекта без дополнительного финансирования.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1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6490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latin typeface="+mn-lt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Спасибо </a:t>
            </a:r>
            <a:r>
              <a:rPr lang="ru-RU" sz="4400" b="1" dirty="0">
                <a:solidFill>
                  <a:srgbClr val="FFFF00"/>
                </a:solidFill>
                <a:latin typeface="+mn-lt"/>
              </a:rPr>
              <a:t>за внимание</a:t>
            </a:r>
            <a:r>
              <a:rPr lang="en-US" sz="4400" b="1" dirty="0">
                <a:solidFill>
                  <a:srgbClr val="FFFF00"/>
                </a:solidFill>
                <a:latin typeface="+mn-lt"/>
              </a:rPr>
              <a:t>!</a:t>
            </a:r>
            <a:endParaRPr lang="en-US" sz="4400" b="1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787" y="4558768"/>
            <a:ext cx="33852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Thank you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for </a:t>
            </a:r>
            <a:r>
              <a:rPr lang="en-US" sz="4400" b="1" dirty="0">
                <a:solidFill>
                  <a:srgbClr val="FFFF00"/>
                </a:solidFill>
              </a:rPr>
              <a:t>attention!</a:t>
            </a:r>
            <a:endParaRPr lang="en-US" sz="4400" b="1" dirty="0">
              <a:solidFill>
                <a:srgbClr val="FF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4121" y="1195252"/>
            <a:ext cx="47391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</a:rPr>
              <a:t>Назарларыңызға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4400" b="1" dirty="0" err="1">
                <a:solidFill>
                  <a:srgbClr val="FFFF00"/>
                </a:solidFill>
              </a:rPr>
              <a:t>р</a:t>
            </a:r>
            <a:r>
              <a:rPr lang="ru-RU" sz="4400" b="1" dirty="0" err="1" smtClean="0">
                <a:solidFill>
                  <a:srgbClr val="FFFF00"/>
                </a:solidFill>
              </a:rPr>
              <a:t>ахмет</a:t>
            </a:r>
            <a:r>
              <a:rPr lang="ru-RU" sz="4400" b="1" dirty="0" smtClean="0">
                <a:solidFill>
                  <a:srgbClr val="FFFF00"/>
                </a:solidFill>
              </a:rPr>
              <a:t>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9" name="Picture 4" descr="Экология как важная наука для жизни | Чистая планета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7" y="548680"/>
            <a:ext cx="3655787" cy="24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485306" y="5011056"/>
            <a:ext cx="8173387" cy="1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123" y="4811001"/>
            <a:ext cx="81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ПРИНЦИПЫ ДЕЯТЕЛЬНОСТИ ННС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39123" y="128687"/>
            <a:ext cx="85693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00"/>
                </a:solidFill>
              </a:rPr>
              <a:t>ДЕЯТЕЛЬНОСТЬ </a:t>
            </a:r>
            <a:r>
              <a:rPr lang="ru-RU" b="1" dirty="0">
                <a:solidFill>
                  <a:srgbClr val="FFFF00"/>
                </a:solidFill>
              </a:rPr>
              <a:t>ННС ОСУЩЕСТВЛЯЛАСЬ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 СООТВЕТСТВИИ С НОРМАТИВНЫМИ ПРАВОВЫМИ </a:t>
            </a:r>
            <a:r>
              <a:rPr lang="ru-RU" b="1" dirty="0" smtClean="0">
                <a:solidFill>
                  <a:srgbClr val="FFFF00"/>
                </a:solidFill>
              </a:rPr>
              <a:t>АКТАМИ:</a:t>
            </a:r>
            <a:endParaRPr lang="ru-RU" b="1" dirty="0">
              <a:solidFill>
                <a:srgbClr val="FFFFCC"/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267301" y="795133"/>
            <a:ext cx="8712968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FFFFCC"/>
                </a:solidFill>
              </a:rPr>
              <a:t>Закон Республики Казахстан «О науке» </a:t>
            </a:r>
            <a:endParaRPr lang="ru-RU" sz="1800" b="1" dirty="0" smtClean="0">
              <a:solidFill>
                <a:srgbClr val="FFFFCC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FFCC"/>
                </a:solidFill>
              </a:rPr>
              <a:t>Приказ </a:t>
            </a:r>
            <a:r>
              <a:rPr lang="ru-RU" sz="1800" b="1" dirty="0">
                <a:solidFill>
                  <a:srgbClr val="FFFFCC"/>
                </a:solidFill>
              </a:rPr>
              <a:t>Министра науки и высшего образования Республики Казахстан от 25 сентября 2023 года № 487 «Об утверждении перечня и положения о национальных научных советах</a:t>
            </a:r>
            <a:r>
              <a:rPr lang="ru-RU" sz="1800" b="1" dirty="0" smtClean="0">
                <a:solidFill>
                  <a:srgbClr val="FFFFCC"/>
                </a:solidFill>
              </a:rPr>
              <a:t>».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FFCC"/>
                </a:solidFill>
              </a:rPr>
              <a:t>Приказ </a:t>
            </a:r>
            <a:r>
              <a:rPr lang="ru-RU" sz="1800" b="1" dirty="0">
                <a:solidFill>
                  <a:srgbClr val="FFFFCC"/>
                </a:solidFill>
              </a:rPr>
              <a:t>и.о. Министра науки и высшего образования Республики Казахстан от 6 ноября 2023 года № 563 «Об утверждении Правил базового и программно-целевого финансирования научной и (или) научно-технической деятельности, </a:t>
            </a:r>
            <a:r>
              <a:rPr lang="ru-RU" sz="1800" b="1" dirty="0" err="1">
                <a:solidFill>
                  <a:srgbClr val="FFFFCC"/>
                </a:solidFill>
              </a:rPr>
              <a:t>грантового</a:t>
            </a:r>
            <a:r>
              <a:rPr lang="ru-RU" sz="1800" b="1" dirty="0">
                <a:solidFill>
                  <a:srgbClr val="FFFFCC"/>
                </a:solidFill>
              </a:rPr>
              <a:t> финансирования научной и (или) научно-технической деятельности и коммерциализации результатов научной и (или) научно-технической деятельности, финансирования научных организаций, осуществляющих фундаментальные научные исследования</a:t>
            </a:r>
            <a:r>
              <a:rPr lang="ru-RU" sz="1800" b="1" dirty="0" smtClean="0">
                <a:solidFill>
                  <a:srgbClr val="FFFFCC"/>
                </a:solidFill>
              </a:rPr>
              <a:t>».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FFCC"/>
                </a:solidFill>
              </a:rPr>
              <a:t>Приказ </a:t>
            </a:r>
            <a:r>
              <a:rPr lang="ru-RU" sz="1800" b="1" dirty="0">
                <a:solidFill>
                  <a:srgbClr val="FFFFCC"/>
                </a:solidFill>
              </a:rPr>
              <a:t>и.о. Министра науки и высшего образования Республики Казахстан от 18 августа 2023 года № 423 «Об утверждении Положения об апелляционной комиссии».</a:t>
            </a:r>
            <a:endParaRPr lang="ru-RU" sz="18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2483768" y="5123422"/>
            <a:ext cx="4608512" cy="42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b="1" kern="0" dirty="0">
                <a:solidFill>
                  <a:srgbClr val="FFFFCC"/>
                </a:solidFill>
              </a:rPr>
              <a:t>объективность и независимость, </a:t>
            </a:r>
            <a:endParaRPr lang="ru-RU" sz="1800" b="1" kern="0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kern="0" dirty="0" smtClean="0">
                <a:solidFill>
                  <a:srgbClr val="FFFFCC"/>
                </a:solidFill>
              </a:rPr>
              <a:t>беспристрастность</a:t>
            </a:r>
            <a:r>
              <a:rPr lang="ru-RU" sz="1800" b="1" kern="0" dirty="0">
                <a:solidFill>
                  <a:srgbClr val="FFFFCC"/>
                </a:solidFill>
              </a:rPr>
              <a:t>, </a:t>
            </a:r>
            <a:endParaRPr lang="ru-RU" sz="1800" b="1" kern="0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kern="0" dirty="0" smtClean="0">
                <a:solidFill>
                  <a:srgbClr val="FFFFCC"/>
                </a:solidFill>
              </a:rPr>
              <a:t>профессиональная </a:t>
            </a:r>
            <a:r>
              <a:rPr lang="ru-RU" sz="1800" b="1" kern="0" dirty="0">
                <a:solidFill>
                  <a:srgbClr val="FFFFCC"/>
                </a:solidFill>
              </a:rPr>
              <a:t>компетентность, </a:t>
            </a:r>
            <a:endParaRPr lang="ru-RU" sz="1800" b="1" kern="0" dirty="0" smtClean="0">
              <a:solidFill>
                <a:srgbClr val="FF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kern="0" dirty="0" smtClean="0">
                <a:solidFill>
                  <a:srgbClr val="FFFFCC"/>
                </a:solidFill>
              </a:rPr>
              <a:t>конфиденциальность </a:t>
            </a:r>
            <a:r>
              <a:rPr lang="ru-RU" sz="1800" b="1" kern="0" dirty="0">
                <a:solidFill>
                  <a:srgbClr val="FFFFCC"/>
                </a:solidFill>
              </a:rPr>
              <a:t>и </a:t>
            </a:r>
            <a:r>
              <a:rPr lang="ru-RU" sz="1800" b="1" kern="0" dirty="0" smtClean="0">
                <a:solidFill>
                  <a:srgbClr val="FFFFCC"/>
                </a:solidFill>
              </a:rPr>
              <a:t>ответственность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48836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51520" y="188640"/>
            <a:ext cx="871296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FFFFCC"/>
                </a:solidFill>
              </a:rPr>
              <a:t>Новый состав национального научного совета по направлению науки «Наука о жизни и здоровье» </a:t>
            </a:r>
            <a:r>
              <a:rPr lang="ru-RU" sz="2000" b="1" dirty="0" smtClean="0">
                <a:solidFill>
                  <a:srgbClr val="FFFFCC"/>
                </a:solidFill>
              </a:rPr>
              <a:t>в </a:t>
            </a:r>
            <a:r>
              <a:rPr lang="ru-RU" sz="2000" b="1" dirty="0">
                <a:solidFill>
                  <a:srgbClr val="FFFFCC"/>
                </a:solidFill>
              </a:rPr>
              <a:t>количестве 25 человек был утвержден приказом Министра науки и высшего образования Республики Казахстан от 5 июня 2023 года № 258 в соответствии с подпунктом 129) пункта 15 Положения о Министерстве науки и высшего образования Республики Казахстан, утвержденного постановлением Правительства Республики Казахстан от 19 августа 2022 года № 580.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67033"/>
            <a:ext cx="7579995" cy="42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485306" y="5011056"/>
            <a:ext cx="8173387" cy="1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39123" y="128687"/>
            <a:ext cx="856932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FF00"/>
                </a:solidFill>
              </a:rPr>
              <a:t>Всего в 2023 году было проведено 12 заседаний ННС,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FFFF00"/>
                </a:solidFill>
              </a:rPr>
              <a:t>из </a:t>
            </a:r>
            <a:r>
              <a:rPr lang="ru-RU" b="1" dirty="0">
                <a:solidFill>
                  <a:srgbClr val="FFFF00"/>
                </a:solidFill>
              </a:rPr>
              <a:t>них 9 заседаний в новом составе ННС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  <a:p>
            <a:pPr eaLnBrk="0" hangingPunct="0"/>
            <a:endParaRPr lang="ru-RU" b="1" dirty="0" smtClean="0">
              <a:solidFill>
                <a:srgbClr val="FFFFCC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FFFFCC"/>
                </a:solidFill>
              </a:rPr>
              <a:t>РАССМОТРЕННЫЕ ВОПРОСЫ:</a:t>
            </a:r>
            <a:endParaRPr lang="ru-RU" b="1" dirty="0">
              <a:solidFill>
                <a:srgbClr val="FFFFCC"/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95479" y="1329016"/>
            <a:ext cx="8712968" cy="4114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заявок по конкурсу на грантовое финансирование молодых ученых по научным и (или) научно-техническим проектам на 2023-2025 годы.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заявок по конкурсу на грантовое финансирование молодых ученых по проекту «</a:t>
            </a:r>
            <a:r>
              <a:rPr lang="ru-RU" sz="1400" b="1" dirty="0" err="1" smtClean="0">
                <a:solidFill>
                  <a:srgbClr val="FFFFCC"/>
                </a:solidFill>
              </a:rPr>
              <a:t>Жас</a:t>
            </a:r>
            <a:r>
              <a:rPr lang="ru-RU" sz="1400" b="1" dirty="0" smtClean="0">
                <a:solidFill>
                  <a:srgbClr val="FFFFCC"/>
                </a:solidFill>
              </a:rPr>
              <a:t> </a:t>
            </a:r>
            <a:r>
              <a:rPr lang="kk-KZ" sz="1400" b="1" dirty="0" smtClean="0">
                <a:solidFill>
                  <a:srgbClr val="FFFFCC"/>
                </a:solidFill>
              </a:rPr>
              <a:t>Ғалым</a:t>
            </a:r>
            <a:r>
              <a:rPr lang="ru-RU" sz="1400" b="1" dirty="0" smtClean="0">
                <a:solidFill>
                  <a:srgbClr val="FFFFCC"/>
                </a:solidFill>
              </a:rPr>
              <a:t>» на 2023-2025 годы.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заявок по конкурсу на грантовое финансирование по научным и (или научно-техническим проектам на 2023-2025 годы Министерства науки и высшего образования Республики Казахстан 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заявок по конкурсу на программно-целевое финансирование по научным и (или) научно-техническим программам на 2023-2025 годы Министерства науки и высшего образования Республики Казахстан 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Обсуждение специализированных направлений в рамках приоритетного направления науки «Наука о жизни и здоровье»   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обращений, поступивших от физических и юридических лиц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  актов мониторинга за 2023 год по проектам </a:t>
            </a:r>
            <a:r>
              <a:rPr lang="ru-RU" sz="1400" b="1" dirty="0" err="1" smtClean="0">
                <a:solidFill>
                  <a:srgbClr val="FFFFCC"/>
                </a:solidFill>
              </a:rPr>
              <a:t>грантового</a:t>
            </a:r>
            <a:r>
              <a:rPr lang="ru-RU" sz="1400" b="1" dirty="0" smtClean="0">
                <a:solidFill>
                  <a:srgbClr val="FFFFCC"/>
                </a:solidFill>
              </a:rPr>
              <a:t> и программно-целевого финансирования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кратких сведений по промежуточным отчетам по проектам </a:t>
            </a:r>
            <a:r>
              <a:rPr lang="ru-RU" sz="1400" b="1" dirty="0" err="1" smtClean="0">
                <a:solidFill>
                  <a:srgbClr val="FFFFCC"/>
                </a:solidFill>
              </a:rPr>
              <a:t>грантового</a:t>
            </a:r>
            <a:r>
              <a:rPr lang="ru-RU" sz="1400" b="1" dirty="0" smtClean="0">
                <a:solidFill>
                  <a:srgbClr val="FFFFCC"/>
                </a:solidFill>
              </a:rPr>
              <a:t> и программно-целевого финансирования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заключительных отчетов по проектам </a:t>
            </a:r>
            <a:r>
              <a:rPr lang="ru-RU" sz="1400" b="1" dirty="0" err="1" smtClean="0">
                <a:solidFill>
                  <a:srgbClr val="FFFFCC"/>
                </a:solidFill>
              </a:rPr>
              <a:t>грантового</a:t>
            </a:r>
            <a:r>
              <a:rPr lang="ru-RU" sz="1400" b="1" dirty="0" smtClean="0">
                <a:solidFill>
                  <a:srgbClr val="FFFFCC"/>
                </a:solidFill>
              </a:rPr>
              <a:t> финансирования на 2021-2023 годы, заключительных отчетов по ПЦФ на 2021-2023 и 2022-2023 годы и промежуточных отчетов по ПЦФ на 2022-2024 годы. </a:t>
            </a:r>
            <a:endParaRPr lang="ru-RU" sz="1400" dirty="0" smtClean="0">
              <a:solidFill>
                <a:srgbClr val="FFFFCC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 smtClean="0">
                <a:solidFill>
                  <a:srgbClr val="FFFFCC"/>
                </a:solidFill>
              </a:rPr>
              <a:t>Рассмотрение и утверждение промежуточных отчетов по программам в рамках конкурса на ПЦФ по научным и (или) научно-техническим программам на 2023-2025 годы.</a:t>
            </a:r>
            <a:endParaRPr lang="ru-RU" sz="1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7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04" y="378168"/>
            <a:ext cx="8559847" cy="47337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  <a:latin typeface="+mn-lt"/>
              </a:rPr>
              <a:t>КОНКУРС НА ГРАНТОВОЕ ФИНАНСИРОВАНИЕ МОЛОДЫХ УЧЕНЫХ </a:t>
            </a:r>
            <a:br>
              <a:rPr lang="ru-RU" sz="1800" b="1" dirty="0">
                <a:solidFill>
                  <a:srgbClr val="FFFF00"/>
                </a:solidFill>
                <a:latin typeface="+mn-lt"/>
              </a:rPr>
            </a:br>
            <a:r>
              <a:rPr lang="ru-RU" sz="1800" b="1" dirty="0">
                <a:solidFill>
                  <a:srgbClr val="FFFF00"/>
                </a:solidFill>
                <a:latin typeface="+mn-lt"/>
              </a:rPr>
              <a:t>И  МОЛОДЫХ УЧЕНЫХ ПО ПРОЕКТУ «ЖАС ҒАЛЫМ» 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2964" y="1968038"/>
            <a:ext cx="4017070" cy="1244141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endParaRPr lang="ru-RU" b="1" dirty="0">
              <a:solidFill>
                <a:srgbClr val="002060"/>
              </a:solidFill>
            </a:endParaRPr>
          </a:p>
          <a:p>
            <a:pPr marL="270272"/>
            <a:r>
              <a:rPr lang="ru-RU" b="1" dirty="0">
                <a:solidFill>
                  <a:srgbClr val="002060"/>
                </a:solidFill>
              </a:rPr>
              <a:t>Конкурс КМУ:</a:t>
            </a:r>
          </a:p>
          <a:p>
            <a:pPr marL="271463"/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заявок поступило в ННС</a:t>
            </a:r>
          </a:p>
          <a:p>
            <a:pPr marL="271463"/>
            <a:r>
              <a:rPr lang="ru-RU" b="1" dirty="0">
                <a:solidFill>
                  <a:srgbClr val="C00000"/>
                </a:solidFill>
              </a:rPr>
              <a:t>16 </a:t>
            </a:r>
            <a:r>
              <a:rPr lang="ru-RU" dirty="0">
                <a:solidFill>
                  <a:srgbClr val="002060"/>
                </a:solidFill>
              </a:rPr>
              <a:t>–  заявок одобрено ННС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9316" y="1968038"/>
            <a:ext cx="2776233" cy="1316946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ОДОБРЕНО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16 </a:t>
            </a:r>
            <a:r>
              <a:rPr lang="ru-RU" b="1" dirty="0" smtClean="0">
                <a:solidFill>
                  <a:srgbClr val="002060"/>
                </a:solidFill>
              </a:rPr>
              <a:t>ЗАЯВОК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СУММУ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</a:rPr>
              <a:t>1 163 667 875,90 тенге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50" y="1027979"/>
            <a:ext cx="679601" cy="679601"/>
          </a:xfrm>
          <a:prstGeom prst="rect">
            <a:avLst/>
          </a:prstGeom>
        </p:spPr>
      </p:pic>
      <p:pic>
        <p:nvPicPr>
          <p:cNvPr id="12" name="Рисунок 11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2" y="1027979"/>
            <a:ext cx="691637" cy="691637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AF62114C-199F-4E05-87FE-3845395B9CC8}"/>
              </a:ext>
            </a:extLst>
          </p:cNvPr>
          <p:cNvSpPr/>
          <p:nvPr/>
        </p:nvSpPr>
        <p:spPr>
          <a:xfrm>
            <a:off x="842962" y="3889708"/>
            <a:ext cx="4017071" cy="141150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b="1" dirty="0">
                <a:solidFill>
                  <a:srgbClr val="002060"/>
                </a:solidFill>
              </a:rPr>
              <a:t>Конкурс КМУ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70272"/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проекту «</a:t>
            </a:r>
            <a:r>
              <a:rPr lang="ru-RU" b="1" dirty="0" err="1">
                <a:solidFill>
                  <a:srgbClr val="002060"/>
                </a:solidFill>
              </a:rPr>
              <a:t>Жас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ғалым</a:t>
            </a:r>
            <a:r>
              <a:rPr lang="ru-RU" b="1" dirty="0">
                <a:solidFill>
                  <a:srgbClr val="002060"/>
                </a:solidFill>
              </a:rPr>
              <a:t>»:</a:t>
            </a:r>
          </a:p>
          <a:p>
            <a:pPr marL="271463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заявок поступило в ННС</a:t>
            </a:r>
          </a:p>
          <a:p>
            <a:pPr marL="271463"/>
            <a:r>
              <a:rPr lang="ru-RU" b="1" dirty="0">
                <a:solidFill>
                  <a:srgbClr val="C00000"/>
                </a:solidFill>
              </a:rPr>
              <a:t>9 </a:t>
            </a:r>
            <a:r>
              <a:rPr lang="ru-RU" dirty="0">
                <a:solidFill>
                  <a:srgbClr val="002060"/>
                </a:solidFill>
              </a:rPr>
              <a:t>–  заявок одобрено ННС</a:t>
            </a:r>
          </a:p>
        </p:txBody>
      </p:sp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6D3D2028-D32E-422E-A3CC-94D24AA2598D}"/>
              </a:ext>
            </a:extLst>
          </p:cNvPr>
          <p:cNvSpPr/>
          <p:nvPr/>
        </p:nvSpPr>
        <p:spPr>
          <a:xfrm>
            <a:off x="5399316" y="3889708"/>
            <a:ext cx="2989107" cy="141150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ОДОБРЕНО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ЗАЯВОК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СУММУ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</a:rPr>
              <a:t>213 487 695,58 тенге </a:t>
            </a:r>
          </a:p>
        </p:txBody>
      </p:sp>
      <p:pic>
        <p:nvPicPr>
          <p:cNvPr id="13" name="Рисунок 12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960" y="2204864"/>
            <a:ext cx="540000" cy="540000"/>
          </a:xfrm>
          <a:prstGeom prst="rect">
            <a:avLst/>
          </a:prstGeom>
        </p:spPr>
      </p:pic>
      <p:pic>
        <p:nvPicPr>
          <p:cNvPr id="14" name="Рисунок 13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960" y="41490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411" y="332656"/>
            <a:ext cx="6378269" cy="9416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+mn-lt"/>
              </a:rPr>
              <a:t>КОНКУРС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на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грантовое финансирование по научным и (или) научно-техническим проектам на 2023-2025 годы.</a:t>
            </a:r>
            <a:br>
              <a:rPr lang="ru-RU" sz="2000" b="1" dirty="0">
                <a:solidFill>
                  <a:srgbClr val="FFFF00"/>
                </a:solidFill>
                <a:latin typeface="+mn-lt"/>
              </a:rPr>
            </a:b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624" y="2459626"/>
            <a:ext cx="4347284" cy="204949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b="1" dirty="0">
                <a:solidFill>
                  <a:srgbClr val="002060"/>
                </a:solidFill>
              </a:rPr>
              <a:t>КОНКУРС НА ГФ 2023-2025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гг.:</a:t>
            </a:r>
          </a:p>
          <a:p>
            <a:pPr marL="1013222" indent="-266700"/>
            <a:endParaRPr lang="ru-RU" b="1" dirty="0">
              <a:solidFill>
                <a:srgbClr val="C00000"/>
              </a:solidFill>
            </a:endParaRPr>
          </a:p>
          <a:p>
            <a:pPr marL="1013222" indent="-266700"/>
            <a:r>
              <a:rPr lang="ru-RU" b="1" dirty="0" smtClean="0">
                <a:solidFill>
                  <a:srgbClr val="C00000"/>
                </a:solidFill>
              </a:rPr>
              <a:t>133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заявки поступило в </a:t>
            </a:r>
            <a:r>
              <a:rPr lang="ru-RU" dirty="0" smtClean="0">
                <a:solidFill>
                  <a:srgbClr val="002060"/>
                </a:solidFill>
              </a:rPr>
              <a:t>ННС</a:t>
            </a:r>
          </a:p>
          <a:p>
            <a:pPr marL="1013222" indent="-266700"/>
            <a:r>
              <a:rPr lang="ru-RU" dirty="0" smtClean="0">
                <a:solidFill>
                  <a:srgbClr val="00206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заявки передано ННС РИВР</a:t>
            </a:r>
            <a:endParaRPr lang="ru-RU" dirty="0">
              <a:solidFill>
                <a:srgbClr val="002060"/>
              </a:solidFill>
            </a:endParaRPr>
          </a:p>
          <a:p>
            <a:pPr marL="1013222" indent="-266700"/>
            <a:r>
              <a:rPr lang="ru-RU" b="1" dirty="0" smtClean="0">
                <a:solidFill>
                  <a:srgbClr val="002060"/>
                </a:solidFill>
              </a:rPr>
              <a:t>Всего </a:t>
            </a:r>
            <a:r>
              <a:rPr lang="ru-RU" b="1" dirty="0">
                <a:solidFill>
                  <a:srgbClr val="002060"/>
                </a:solidFill>
              </a:rPr>
              <a:t>рассмотрено </a:t>
            </a:r>
            <a:r>
              <a:rPr lang="ru-RU" b="1" dirty="0" smtClean="0">
                <a:solidFill>
                  <a:srgbClr val="002060"/>
                </a:solidFill>
              </a:rPr>
              <a:t>ННС:</a:t>
            </a:r>
            <a:endParaRPr lang="ru-RU" b="1" dirty="0">
              <a:solidFill>
                <a:srgbClr val="002060"/>
              </a:solidFill>
            </a:endParaRPr>
          </a:p>
          <a:p>
            <a:pPr marL="1013222" indent="-266700"/>
            <a:r>
              <a:rPr lang="ru-RU" b="1" dirty="0" smtClean="0">
                <a:solidFill>
                  <a:srgbClr val="FF0000"/>
                </a:solidFill>
              </a:rPr>
              <a:t>135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заявок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411" y="2889000"/>
            <a:ext cx="540000" cy="540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12394" y="2459626"/>
            <a:ext cx="3699212" cy="2013892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ОДОБРЕНО </a:t>
            </a:r>
            <a:r>
              <a:rPr lang="ru-RU" b="1" dirty="0" smtClean="0">
                <a:solidFill>
                  <a:srgbClr val="FF0000"/>
                </a:solidFill>
              </a:rPr>
              <a:t>126</a:t>
            </a:r>
            <a:r>
              <a:rPr lang="ru-RU" b="1" dirty="0" smtClean="0">
                <a:solidFill>
                  <a:srgbClr val="002060"/>
                </a:solidFill>
              </a:rPr>
              <a:t> ЗАЯВОК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СУММУ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11 746 955 523 тенге</a:t>
            </a:r>
          </a:p>
        </p:txBody>
      </p:sp>
    </p:spTree>
    <p:extLst>
      <p:ext uri="{BB962C8B-B14F-4D97-AF65-F5344CB8AC3E}">
        <p14:creationId xmlns:p14="http://schemas.microsoft.com/office/powerpoint/2010/main" val="401132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523" y="332656"/>
            <a:ext cx="7439318" cy="9416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КОНКУРС </a:t>
            </a:r>
            <a:br>
              <a:rPr lang="ru-RU" sz="20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на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программно-целевое финансирование по научным и (или) научно-техническим программам на 2023-2025 годы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628800"/>
            <a:ext cx="4151444" cy="453500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b="1" dirty="0">
                <a:solidFill>
                  <a:srgbClr val="002060"/>
                </a:solidFill>
              </a:rPr>
              <a:t>КОНКУРС ПЦФ на 2023-2025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гг.:</a:t>
            </a:r>
          </a:p>
          <a:p>
            <a:pPr marL="1013222" indent="-266700"/>
            <a:endParaRPr lang="ru-RU" b="1" dirty="0">
              <a:solidFill>
                <a:srgbClr val="C00000"/>
              </a:solidFill>
            </a:endParaRPr>
          </a:p>
          <a:p>
            <a:pPr marL="1013222" indent="-266700"/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программ поступило в ННС по 9 техническим заданиям (№71 - №84)</a:t>
            </a:r>
          </a:p>
          <a:p>
            <a:pPr marL="1013222" indent="-266700"/>
            <a:endParaRPr lang="ru-RU" b="1" dirty="0">
              <a:solidFill>
                <a:srgbClr val="C00000"/>
              </a:solidFill>
            </a:endParaRPr>
          </a:p>
          <a:p>
            <a:pPr marL="1013222" indent="-266700"/>
            <a:r>
              <a:rPr lang="ru-RU" dirty="0">
                <a:solidFill>
                  <a:srgbClr val="C0000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 – программ рекомендовано ННС </a:t>
            </a:r>
            <a:br>
              <a:rPr lang="ru-RU" dirty="0">
                <a:solidFill>
                  <a:srgbClr val="00206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  <a:p>
            <a:pPr marL="1013222" indent="-266700"/>
            <a:r>
              <a:rPr lang="ru-RU" dirty="0">
                <a:solidFill>
                  <a:srgbClr val="C0000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– программа не рекомендованы ННС</a:t>
            </a:r>
          </a:p>
          <a:p>
            <a:pPr marL="1013222" indent="-266700"/>
            <a:endParaRPr lang="ru-RU" dirty="0">
              <a:solidFill>
                <a:srgbClr val="002060"/>
              </a:solidFill>
            </a:endParaRPr>
          </a:p>
          <a:p>
            <a:pPr marL="1013222" indent="-266700"/>
            <a:r>
              <a:rPr lang="ru-RU" dirty="0">
                <a:solidFill>
                  <a:srgbClr val="FF000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– программа снята с рассмотрения ННС</a:t>
            </a:r>
          </a:p>
          <a:p>
            <a:pPr marL="1013222" indent="-266700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Буфер обмена со сплошной заливкой">
            <a:extLst>
              <a:ext uri="{FF2B5EF4-FFF2-40B4-BE49-F238E27FC236}">
                <a16:creationId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523" y="2564904"/>
            <a:ext cx="540000" cy="540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932040" y="1626492"/>
            <a:ext cx="3915000" cy="223663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РЕКОМЕНДОВАННО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 </a:t>
            </a:r>
            <a:r>
              <a:rPr lang="ru-RU" b="1" dirty="0" smtClean="0">
                <a:solidFill>
                  <a:srgbClr val="002060"/>
                </a:solidFill>
              </a:rPr>
              <a:t>ПРОГРАММ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СУММУ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9 528 121 662,68 тенге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3950" y="4263137"/>
            <a:ext cx="3915000" cy="2236634"/>
          </a:xfrm>
          <a:prstGeom prst="roundRect">
            <a:avLst>
              <a:gd name="adj" fmla="val 11066"/>
            </a:avLst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1 заявка по техническому заданию №80 (</a:t>
            </a:r>
            <a:r>
              <a:rPr lang="en-US" sz="1400" dirty="0">
                <a:solidFill>
                  <a:srgbClr val="002060"/>
                </a:solidFill>
              </a:rPr>
              <a:t>BR</a:t>
            </a:r>
            <a:r>
              <a:rPr lang="ru-RU" sz="1400" dirty="0">
                <a:solidFill>
                  <a:srgbClr val="002060"/>
                </a:solidFill>
              </a:rPr>
              <a:t>21882316 </a:t>
            </a:r>
            <a:r>
              <a:rPr lang="ru-RU" sz="1400" dirty="0" smtClean="0">
                <a:solidFill>
                  <a:srgbClr val="002060"/>
                </a:solidFill>
              </a:rPr>
              <a:t>от </a:t>
            </a:r>
            <a:r>
              <a:rPr lang="ru-RU" sz="1400" dirty="0">
                <a:solidFill>
                  <a:srgbClr val="002060"/>
                </a:solidFill>
              </a:rPr>
              <a:t>TOO «Научно-исследовательский институт природных продуктов и технологий», научный руководитель - </a:t>
            </a:r>
            <a:r>
              <a:rPr lang="ru-RU" sz="1400" dirty="0" err="1">
                <a:solidFill>
                  <a:srgbClr val="002060"/>
                </a:solidFill>
              </a:rPr>
              <a:t>Жеңіс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Жанар</a:t>
            </a:r>
            <a:r>
              <a:rPr lang="ru-RU" sz="1400" dirty="0">
                <a:solidFill>
                  <a:srgbClr val="002060"/>
                </a:solidFill>
              </a:rPr>
              <a:t>, запрашиваемая сумма финансирования на 2023-2025 годы – 500 млн. тенге), не имеющая альтернативы, была не рекомендована к финансированию из-за обнаружения фактов, свидетельствующих о коррупционном риске.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928992" cy="62981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Обсуждение специализированных направлений в рамках приоритетного направления науки «Наука о жизни и здоровье</a:t>
            </a:r>
            <a:r>
              <a:rPr lang="ru-RU" sz="1800" b="1" dirty="0" smtClean="0">
                <a:solidFill>
                  <a:srgbClr val="FFFF00"/>
                </a:solidFill>
              </a:rPr>
              <a:t>» для ГФ и ПЦФ на 2024-2026 годы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674442"/>
            <a:ext cx="2736304" cy="6183558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sz="1200" b="1" dirty="0" smtClean="0">
                <a:solidFill>
                  <a:srgbClr val="002060"/>
                </a:solidFill>
              </a:rPr>
              <a:t>Утверждены </a:t>
            </a:r>
            <a:r>
              <a:rPr lang="ru-RU" sz="1200" b="1" dirty="0">
                <a:solidFill>
                  <a:srgbClr val="002060"/>
                </a:solidFill>
              </a:rPr>
              <a:t>прежним составом ННС (выписка №2 из Протокола заседания №1 ННС </a:t>
            </a:r>
            <a:r>
              <a:rPr lang="ru-RU" sz="1200" b="1" dirty="0" err="1" smtClean="0">
                <a:solidFill>
                  <a:srgbClr val="002060"/>
                </a:solidFill>
              </a:rPr>
              <a:t>НОЖиЗ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от 27.02.2023 г</a:t>
            </a:r>
            <a:r>
              <a:rPr lang="ru-RU" sz="1200" b="1" dirty="0" smtClean="0">
                <a:solidFill>
                  <a:srgbClr val="002060"/>
                </a:solidFill>
              </a:rPr>
              <a:t>.):</a:t>
            </a:r>
          </a:p>
          <a:p>
            <a:pPr marL="270272"/>
            <a:r>
              <a:rPr lang="ru-RU" sz="12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>
                <a:solidFill>
                  <a:srgbClr val="002060"/>
                </a:solidFill>
              </a:rPr>
              <a:t>. Наука о жизни и </a:t>
            </a:r>
            <a:r>
              <a:rPr lang="ru-RU" sz="1200" b="1" dirty="0" smtClean="0">
                <a:solidFill>
                  <a:srgbClr val="002060"/>
                </a:solidFill>
              </a:rPr>
              <a:t>здоровье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6.1 Изучение, сохранение и рациональное использование генетических ресурсов Казахстана. Инновационные подходы к мониторингу и охране окружающей среды. Влияние экологических факторов на здоровье человека.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6.2 Инновационные биологические исследования для повышения продуктивности и устойчивости сортов растений и пород животных в сельском хозяйстве.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6.3 Инновационные исследования в медицине и общественном здравоохранении.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6.4 Развитие отечественной фармацевтической науки, промышленной и экологической биотехнологии.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6.5 </a:t>
            </a:r>
            <a:r>
              <a:rPr lang="ru-RU" sz="1200" dirty="0" err="1">
                <a:solidFill>
                  <a:srgbClr val="002060"/>
                </a:solidFill>
              </a:rPr>
              <a:t>Мультиомные</a:t>
            </a:r>
            <a:r>
              <a:rPr lang="ru-RU" sz="1200" dirty="0">
                <a:solidFill>
                  <a:srgbClr val="002060"/>
                </a:solidFill>
              </a:rPr>
              <a:t> и биоинформационные технологии в фундаментальных и прикладных исследованиях.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6.6 Биологическая безопасность.</a:t>
            </a:r>
          </a:p>
          <a:p>
            <a:pPr marL="270272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674442"/>
            <a:ext cx="3383624" cy="6183558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sz="1200" b="1" dirty="0">
                <a:solidFill>
                  <a:srgbClr val="002060"/>
                </a:solidFill>
              </a:rPr>
              <a:t>В Конкурсной документации на грантовое финансирование по научным и (или) научно-техническим проектам на 2024-2026 </a:t>
            </a:r>
            <a:r>
              <a:rPr lang="ru-RU" sz="1200" b="1" dirty="0" smtClean="0">
                <a:solidFill>
                  <a:srgbClr val="002060"/>
                </a:solidFill>
              </a:rPr>
              <a:t>годы (октябрь 2023 г.):</a:t>
            </a:r>
          </a:p>
          <a:p>
            <a:pPr marL="270272"/>
            <a:r>
              <a:rPr lang="ru-RU" sz="1200" b="1" dirty="0" smtClean="0">
                <a:solidFill>
                  <a:srgbClr val="002060"/>
                </a:solidFill>
              </a:rPr>
              <a:t>5. </a:t>
            </a:r>
            <a:r>
              <a:rPr lang="ru-RU" sz="1200" b="1" dirty="0">
                <a:solidFill>
                  <a:srgbClr val="002060"/>
                </a:solidFill>
              </a:rPr>
              <a:t>Наука о жизни и </a:t>
            </a:r>
            <a:r>
              <a:rPr lang="ru-RU" sz="1200" b="1" dirty="0" smtClean="0">
                <a:solidFill>
                  <a:srgbClr val="002060"/>
                </a:solidFill>
              </a:rPr>
              <a:t>здоровье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5.1 </a:t>
            </a:r>
            <a:r>
              <a:rPr lang="ru-RU" sz="1200" dirty="0">
                <a:solidFill>
                  <a:srgbClr val="002060"/>
                </a:solidFill>
              </a:rPr>
              <a:t>Исследования в области эпидемиологии и охраны здоровья населения; </a:t>
            </a:r>
            <a:r>
              <a:rPr lang="ru-RU" sz="1200" i="1" dirty="0">
                <a:solidFill>
                  <a:srgbClr val="C00000"/>
                </a:solidFill>
              </a:rPr>
              <a:t>(изменение формулировки)</a:t>
            </a:r>
            <a:r>
              <a:rPr lang="ru-RU" sz="1200" dirty="0">
                <a:solidFill>
                  <a:srgbClr val="002060"/>
                </a:solidFill>
              </a:rPr>
              <a:t>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5.2 Биотехнологии и </a:t>
            </a:r>
            <a:r>
              <a:rPr lang="ru-RU" sz="1200" dirty="0" err="1">
                <a:solidFill>
                  <a:srgbClr val="002060"/>
                </a:solidFill>
              </a:rPr>
              <a:t>биоинформатика</a:t>
            </a:r>
            <a:r>
              <a:rPr lang="ru-RU" sz="1200" dirty="0">
                <a:solidFill>
                  <a:srgbClr val="002060"/>
                </a:solidFill>
              </a:rPr>
              <a:t> в области наук о жизни и здравоохранения.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5.3 Генная инженерия и клеточные технологии. </a:t>
            </a: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5.4 Фундаментальные и прикладные исследования в области медицины и геронтологии. 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270272"/>
            <a:r>
              <a:rPr lang="ru-RU" sz="1200" dirty="0">
                <a:solidFill>
                  <a:srgbClr val="002060"/>
                </a:solidFill>
              </a:rPr>
              <a:t>5.5 </a:t>
            </a:r>
            <a:r>
              <a:rPr lang="ru-RU" sz="1200" dirty="0" smtClean="0">
                <a:solidFill>
                  <a:srgbClr val="002060"/>
                </a:solidFill>
              </a:rPr>
              <a:t>Передовые </a:t>
            </a:r>
            <a:r>
              <a:rPr lang="ru-RU" sz="1200" dirty="0">
                <a:solidFill>
                  <a:srgbClr val="002060"/>
                </a:solidFill>
              </a:rPr>
              <a:t>исследования в области медицины и общественного здравоохранения; </a:t>
            </a:r>
            <a:r>
              <a:rPr lang="ru-RU" sz="1200" i="1" dirty="0">
                <a:solidFill>
                  <a:srgbClr val="C00000"/>
                </a:solidFill>
              </a:rPr>
              <a:t>(</a:t>
            </a:r>
            <a:r>
              <a:rPr lang="ru-RU" sz="1200" i="1" dirty="0" smtClean="0">
                <a:solidFill>
                  <a:srgbClr val="C00000"/>
                </a:solidFill>
              </a:rPr>
              <a:t>новое)</a:t>
            </a:r>
            <a:endParaRPr lang="ru-RU" sz="1200" i="1" dirty="0">
              <a:solidFill>
                <a:srgbClr val="C00000"/>
              </a:solidFill>
            </a:endParaRP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5.6 </a:t>
            </a:r>
            <a:r>
              <a:rPr lang="ru-RU" sz="1200" dirty="0">
                <a:solidFill>
                  <a:srgbClr val="002060"/>
                </a:solidFill>
              </a:rPr>
              <a:t>Фармация, биологически активные вещества, биологические и медицинские препараты.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5.7 </a:t>
            </a:r>
            <a:r>
              <a:rPr lang="ru-RU" sz="1200" dirty="0">
                <a:solidFill>
                  <a:srgbClr val="002060"/>
                </a:solidFill>
              </a:rPr>
              <a:t>Молекулярно-генетические и </a:t>
            </a:r>
            <a:r>
              <a:rPr lang="ru-RU" sz="1200" dirty="0" err="1">
                <a:solidFill>
                  <a:srgbClr val="002060"/>
                </a:solidFill>
              </a:rPr>
              <a:t>мультиомные</a:t>
            </a:r>
            <a:r>
              <a:rPr lang="ru-RU" sz="1200" dirty="0">
                <a:solidFill>
                  <a:srgbClr val="002060"/>
                </a:solidFill>
              </a:rPr>
              <a:t> исследования в области медицины и биологии.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5.8 </a:t>
            </a:r>
            <a:r>
              <a:rPr lang="ru-RU" sz="1200" dirty="0" err="1">
                <a:solidFill>
                  <a:srgbClr val="002060"/>
                </a:solidFill>
              </a:rPr>
              <a:t>Нейронаука</a:t>
            </a:r>
            <a:r>
              <a:rPr lang="ru-RU" sz="1200" dirty="0">
                <a:solidFill>
                  <a:srgbClr val="002060"/>
                </a:solidFill>
              </a:rPr>
              <a:t>; </a:t>
            </a:r>
            <a:r>
              <a:rPr lang="ru-RU" sz="1200" i="1" dirty="0">
                <a:solidFill>
                  <a:srgbClr val="C00000"/>
                </a:solidFill>
              </a:rPr>
              <a:t>(</a:t>
            </a:r>
            <a:r>
              <a:rPr lang="ru-RU" sz="1200" i="1" dirty="0" smtClean="0">
                <a:solidFill>
                  <a:srgbClr val="C00000"/>
                </a:solidFill>
              </a:rPr>
              <a:t>новое)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5.9 </a:t>
            </a:r>
            <a:r>
              <a:rPr lang="ru-RU" sz="1200" dirty="0">
                <a:solidFill>
                  <a:srgbClr val="002060"/>
                </a:solidFill>
              </a:rPr>
              <a:t>Фундаментальные и прикладные исследования в области биологического разнообразия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5.10 </a:t>
            </a:r>
            <a:r>
              <a:rPr lang="ru-RU" sz="1200" dirty="0">
                <a:solidFill>
                  <a:srgbClr val="002060"/>
                </a:solidFill>
              </a:rPr>
              <a:t>Междисциплинарные научные исследования и разработки </a:t>
            </a:r>
            <a:r>
              <a:rPr lang="ru-RU" sz="1200" i="1" dirty="0">
                <a:solidFill>
                  <a:srgbClr val="C00000"/>
                </a:solidFill>
              </a:rPr>
              <a:t>(изменение формулировки)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565" y="674442"/>
            <a:ext cx="2951819" cy="5766320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0272"/>
            <a:r>
              <a:rPr lang="ru-RU" sz="1200" b="1" dirty="0" smtClean="0">
                <a:solidFill>
                  <a:srgbClr val="002060"/>
                </a:solidFill>
              </a:rPr>
              <a:t>Предложения нового состава ННС по поручению КН МНВО РК октябрь 2023 г., срок – 1 день):</a:t>
            </a:r>
          </a:p>
          <a:p>
            <a:pPr marL="270272"/>
            <a:r>
              <a:rPr lang="ru-RU" sz="1200" b="1" dirty="0" smtClean="0">
                <a:solidFill>
                  <a:srgbClr val="002060"/>
                </a:solidFill>
              </a:rPr>
              <a:t>5. </a:t>
            </a:r>
            <a:r>
              <a:rPr lang="ru-RU" sz="1200" b="1" dirty="0">
                <a:solidFill>
                  <a:srgbClr val="002060"/>
                </a:solidFill>
              </a:rPr>
              <a:t>Наука о жизни и </a:t>
            </a:r>
            <a:r>
              <a:rPr lang="ru-RU" sz="1200" b="1" dirty="0" smtClean="0">
                <a:solidFill>
                  <a:srgbClr val="002060"/>
                </a:solidFill>
              </a:rPr>
              <a:t>здоровье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5.1 </a:t>
            </a:r>
            <a:r>
              <a:rPr lang="ru-RU" sz="1200" dirty="0">
                <a:solidFill>
                  <a:srgbClr val="002060"/>
                </a:solidFill>
              </a:rPr>
              <a:t>Исследования в области эпидемиологии, биологической безопасности и охраны здоровья населения.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5.2 </a:t>
            </a:r>
            <a:r>
              <a:rPr lang="ru-RU" sz="1200" dirty="0">
                <a:solidFill>
                  <a:srgbClr val="002060"/>
                </a:solidFill>
              </a:rPr>
              <a:t>Биотехнологии и </a:t>
            </a:r>
            <a:r>
              <a:rPr lang="ru-RU" sz="1200" dirty="0" err="1">
                <a:solidFill>
                  <a:srgbClr val="002060"/>
                </a:solidFill>
              </a:rPr>
              <a:t>биоинформатика</a:t>
            </a:r>
            <a:r>
              <a:rPr lang="ru-RU" sz="1200" dirty="0">
                <a:solidFill>
                  <a:srgbClr val="002060"/>
                </a:solidFill>
              </a:rPr>
              <a:t> в области наук о жизни и здравоохранения.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5.3 </a:t>
            </a:r>
            <a:r>
              <a:rPr lang="ru-RU" sz="1200" dirty="0">
                <a:solidFill>
                  <a:srgbClr val="002060"/>
                </a:solidFill>
              </a:rPr>
              <a:t>Генная инженерия и клеточные технологии.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5.4 </a:t>
            </a:r>
            <a:r>
              <a:rPr lang="ru-RU" sz="1200" dirty="0">
                <a:solidFill>
                  <a:srgbClr val="002060"/>
                </a:solidFill>
              </a:rPr>
              <a:t>Фундаментальные и прикладные исследования в области медицины и геронтологии.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5.5 </a:t>
            </a:r>
            <a:r>
              <a:rPr lang="ru-RU" sz="1200" dirty="0">
                <a:solidFill>
                  <a:srgbClr val="002060"/>
                </a:solidFill>
              </a:rPr>
              <a:t>Фармация, биологически активные вещества, биологические и медицинские препараты. 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5.6 </a:t>
            </a:r>
            <a:r>
              <a:rPr lang="ru-RU" sz="1200" dirty="0">
                <a:solidFill>
                  <a:srgbClr val="002060"/>
                </a:solidFill>
              </a:rPr>
              <a:t>Молекулярно-генетические и </a:t>
            </a:r>
            <a:r>
              <a:rPr lang="ru-RU" sz="1200" dirty="0" err="1">
                <a:solidFill>
                  <a:srgbClr val="002060"/>
                </a:solidFill>
              </a:rPr>
              <a:t>мультиомные</a:t>
            </a:r>
            <a:r>
              <a:rPr lang="ru-RU" sz="1200" dirty="0">
                <a:solidFill>
                  <a:srgbClr val="002060"/>
                </a:solidFill>
              </a:rPr>
              <a:t> исследования в области медицины и биологии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5.7 </a:t>
            </a:r>
            <a:r>
              <a:rPr lang="ru-RU" sz="1200" dirty="0">
                <a:solidFill>
                  <a:srgbClr val="002060"/>
                </a:solidFill>
              </a:rPr>
              <a:t>Фундаментальные и прикладные исследования в области биологического </a:t>
            </a:r>
            <a:r>
              <a:rPr lang="ru-RU" sz="1200" dirty="0" smtClean="0">
                <a:solidFill>
                  <a:srgbClr val="002060"/>
                </a:solidFill>
              </a:rPr>
              <a:t>разнообразия</a:t>
            </a:r>
          </a:p>
          <a:p>
            <a:pPr marL="270272"/>
            <a:r>
              <a:rPr lang="ru-RU" sz="1200" dirty="0" smtClean="0">
                <a:solidFill>
                  <a:srgbClr val="002060"/>
                </a:solidFill>
              </a:rPr>
              <a:t>5.8 </a:t>
            </a:r>
            <a:r>
              <a:rPr lang="ru-RU" sz="1200" dirty="0">
                <a:solidFill>
                  <a:srgbClr val="002060"/>
                </a:solidFill>
              </a:rPr>
              <a:t>Междисциплинарные научные исследования и разработки в области наук о жизни</a:t>
            </a:r>
          </a:p>
          <a:p>
            <a:pPr marL="270272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485306" y="5011056"/>
            <a:ext cx="8173387" cy="1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67301" y="0"/>
            <a:ext cx="8569324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900" b="1" dirty="0" smtClean="0">
                <a:solidFill>
                  <a:srgbClr val="FFFF00"/>
                </a:solidFill>
              </a:rPr>
              <a:t>Рассмотрение </a:t>
            </a:r>
            <a:r>
              <a:rPr lang="ru-RU" sz="1900" b="1" dirty="0">
                <a:solidFill>
                  <a:srgbClr val="FFFF00"/>
                </a:solidFill>
              </a:rPr>
              <a:t>обращений, поступивших от физических и юридических </a:t>
            </a:r>
            <a:r>
              <a:rPr lang="ru-RU" sz="1900" b="1" dirty="0" smtClean="0">
                <a:solidFill>
                  <a:srgbClr val="FFFF00"/>
                </a:solidFill>
              </a:rPr>
              <a:t>лиц</a:t>
            </a:r>
            <a:endParaRPr lang="ru-RU" sz="1900" b="1" dirty="0">
              <a:solidFill>
                <a:srgbClr val="FFFF0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FFFFCC"/>
                </a:solidFill>
              </a:rPr>
              <a:t> </a:t>
            </a:r>
            <a:r>
              <a:rPr lang="ru-RU" b="1" i="1" dirty="0" smtClean="0">
                <a:solidFill>
                  <a:srgbClr val="FFFFCC"/>
                </a:solidFill>
              </a:rPr>
              <a:t>Всего рассмотрено </a:t>
            </a:r>
            <a:r>
              <a:rPr lang="ru-RU" b="1" i="1" dirty="0" smtClean="0">
                <a:solidFill>
                  <a:srgbClr val="FF0000"/>
                </a:solidFill>
              </a:rPr>
              <a:t>67</a:t>
            </a:r>
            <a:r>
              <a:rPr lang="ru-RU" b="1" i="1" dirty="0" smtClean="0">
                <a:solidFill>
                  <a:srgbClr val="FFFFCC"/>
                </a:solidFill>
              </a:rPr>
              <a:t> обращений.</a:t>
            </a:r>
          </a:p>
          <a:p>
            <a:pPr eaLnBrk="0" hangingPunct="0"/>
            <a:r>
              <a:rPr lang="ru-RU" b="1" dirty="0" smtClean="0">
                <a:solidFill>
                  <a:srgbClr val="FFFFCC"/>
                </a:solidFill>
              </a:rPr>
              <a:t>ОСНОВНЫЕ ВОПРОСЫ ПО ОБРАЩЕНИЯМ:</a:t>
            </a:r>
            <a:endParaRPr lang="ru-RU" b="1" dirty="0">
              <a:solidFill>
                <a:srgbClr val="FFFFCC"/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215515" y="874958"/>
            <a:ext cx="8712968" cy="3540144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Корректировка календарных планов в отношении ожидаемых результатов по публикациям;</a:t>
            </a:r>
          </a:p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Изменение дизайна исследования и внесение изменений в календарный план;</a:t>
            </a:r>
          </a:p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Замена научного руководителя;</a:t>
            </a:r>
          </a:p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Корректировка сметы расходов в отношении статей расходов по научно-организационному сопровождению и зарубежным командировкам;</a:t>
            </a:r>
          </a:p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Несогласие с Актами мониторинга;</a:t>
            </a:r>
          </a:p>
          <a:p>
            <a:pPr lvl="0">
              <a:buFont typeface="+mj-lt"/>
              <a:buAutoNum type="arabicParenR"/>
            </a:pPr>
            <a:r>
              <a:rPr lang="ru-RU" sz="1600" b="1" dirty="0">
                <a:solidFill>
                  <a:srgbClr val="FFFFCC"/>
                </a:solidFill>
              </a:rPr>
              <a:t>Перенос сроков защиты диссертации для молодых ученых по конкурсу «</a:t>
            </a:r>
            <a:r>
              <a:rPr lang="ru-RU" sz="1600" b="1" dirty="0" err="1">
                <a:solidFill>
                  <a:srgbClr val="FFFFCC"/>
                </a:solidFill>
              </a:rPr>
              <a:t>Жас</a:t>
            </a:r>
            <a:r>
              <a:rPr lang="ru-RU" sz="1600" b="1" dirty="0">
                <a:solidFill>
                  <a:srgbClr val="FFFFCC"/>
                </a:solidFill>
              </a:rPr>
              <a:t> </a:t>
            </a:r>
            <a:r>
              <a:rPr lang="kk-KZ" sz="1600" b="1" dirty="0">
                <a:solidFill>
                  <a:srgbClr val="FFFFCC"/>
                </a:solidFill>
              </a:rPr>
              <a:t>Ғ</a:t>
            </a:r>
            <a:r>
              <a:rPr lang="ru-RU" sz="1600" b="1" dirty="0">
                <a:solidFill>
                  <a:srgbClr val="FFFFCC"/>
                </a:solidFill>
              </a:rPr>
              <a:t>алым»;  </a:t>
            </a:r>
          </a:p>
          <a:p>
            <a:pPr lvl="0">
              <a:buFont typeface="+mj-lt"/>
              <a:buAutoNum type="arabicParenR"/>
            </a:pPr>
            <a:r>
              <a:rPr lang="kk-KZ" sz="1600" b="1" dirty="0">
                <a:solidFill>
                  <a:srgbClr val="FFFFCC"/>
                </a:solidFill>
              </a:rPr>
              <a:t>Возврат в государственный бюджет сэкономленных или неизрасходованных средств по грантовому проекту или научно-технической </a:t>
            </a:r>
            <a:r>
              <a:rPr lang="kk-KZ" sz="1600" b="1" dirty="0" smtClean="0">
                <a:solidFill>
                  <a:srgbClr val="FFFFCC"/>
                </a:solidFill>
              </a:rPr>
              <a:t>программе</a:t>
            </a:r>
          </a:p>
          <a:p>
            <a:pPr marL="0" lvl="0" indent="0">
              <a:buNone/>
            </a:pPr>
            <a:r>
              <a:rPr lang="ru-RU" sz="1600" b="1" i="1" dirty="0">
                <a:solidFill>
                  <a:srgbClr val="FFFF00"/>
                </a:solidFill>
              </a:rPr>
              <a:t>Прежним составом ННС рассмотрено 18 обращений, из них 12 одобрено, 4 принято к сведению, 2 не одобрено. Новым составом ННС рассмотрено 49 обращений, из них 31 одобрено в полном объеме, 2 одобрены частично, 8 принято к сведению, 6 не одобрено</a:t>
            </a:r>
            <a:r>
              <a:rPr lang="ru-RU" sz="1600" b="1" i="1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ru-RU" sz="1600" b="1" i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600" b="1" i="1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600" b="1" i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600" b="1" i="1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600" b="1" i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1600" b="1" i="1" dirty="0" smtClean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32" y="4553744"/>
            <a:ext cx="8936963" cy="2187624"/>
          </a:xfrm>
          <a:prstGeom prst="roundRect">
            <a:avLst>
              <a:gd name="adj" fmla="val 11066"/>
            </a:avLst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/>
            <a:r>
              <a:rPr lang="ru-RU" sz="1400" dirty="0">
                <a:solidFill>
                  <a:srgbClr val="002060"/>
                </a:solidFill>
              </a:rPr>
              <a:t>Наиболее проблемные вопросы были связаны с несогласием администрации организаций и научных руководителей проектов и программ с актами мониторинга, в заключениях которых рекомендован возврат денежных средств в результате несоответствия финансовых трат календарному плану в виду позднего открытия финансирования по проектам или программам (НАО "Медицинский Университет Караганды", НАО "Медицинский Университет Семей") или добровольный возврат денежных средств в результате уменьшения объемов запланированных календарным планом исследований и отказа от услуг соисполнителя (КазНМУ им. С.Ф. Асфендиярова</a:t>
            </a:r>
            <a:r>
              <a:rPr lang="ru-RU" sz="1400" dirty="0" smtClean="0">
                <a:solidFill>
                  <a:srgbClr val="002060"/>
                </a:solidFill>
              </a:rPr>
              <a:t>).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1400" b="1" i="1" dirty="0" smtClean="0">
                <a:solidFill>
                  <a:srgbClr val="C00000"/>
                </a:solidFill>
              </a:rPr>
              <a:t>Согласно </a:t>
            </a:r>
            <a:r>
              <a:rPr lang="ru-RU" sz="1400" b="1" i="1" dirty="0">
                <a:solidFill>
                  <a:srgbClr val="C00000"/>
                </a:solidFill>
              </a:rPr>
              <a:t>приказу и.о. Министра науки и высшего образования </a:t>
            </a:r>
            <a:r>
              <a:rPr lang="ru-RU" sz="1400" b="1" i="1" dirty="0" smtClean="0">
                <a:solidFill>
                  <a:srgbClr val="C00000"/>
                </a:solidFill>
              </a:rPr>
              <a:t>РК </a:t>
            </a:r>
            <a:r>
              <a:rPr lang="ru-RU" sz="1400" b="1" i="1" dirty="0">
                <a:solidFill>
                  <a:srgbClr val="C00000"/>
                </a:solidFill>
              </a:rPr>
              <a:t>от 6 ноября 2023 года № 563 вопросы, связанные  с перераспределением статей расходов по проектам, уже не входят в компетенции ННС.</a:t>
            </a: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260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11698</TotalTime>
  <Words>2202</Words>
  <Application>Microsoft Office PowerPoint</Application>
  <PresentationFormat>Экран (4:3)</PresentationFormat>
  <Paragraphs>202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НА ГРАНТОВОЕ ФИНАНСИРОВАНИЕ МОЛОДЫХ УЧЕНЫХ  И  МОЛОДЫХ УЧЕНЫХ ПО ПРОЕКТУ «ЖАС ҒАЛЫМ» </vt:lpstr>
      <vt:lpstr>КОНКУРС  на грантовое финансирование по научным и (или) научно-техническим проектам на 2023-2025 годы. </vt:lpstr>
      <vt:lpstr>КОНКУРС  на программно-целевое финансирование по научным и (или) научно-техническим программам на 2023-2025 годы</vt:lpstr>
      <vt:lpstr>Обсуждение специализированных направлений в рамках приоритетного направления науки «Наука о жизни и здоровье» для ГФ и ПЦФ на 2024-2026 годы</vt:lpstr>
      <vt:lpstr>Презентация PowerPoint</vt:lpstr>
      <vt:lpstr>Рассмотрение актов мониторинга за 2023 год по проектам грантового и программно-целевого финансирования </vt:lpstr>
      <vt:lpstr>Презентация PowerPoint</vt:lpstr>
      <vt:lpstr>Презентация PowerPoint</vt:lpstr>
      <vt:lpstr>Презентация PowerPoint</vt:lpstr>
      <vt:lpstr>Рассмотрение и утверждение промежуточных отчетов по программам в рамках конкурса на ПЦФ по научным и (или) научно-техническим программам на 2023-2025 годы</vt:lpstr>
      <vt:lpstr>Замечания и предложения по организации работы ННС</vt:lpstr>
      <vt:lpstr>Замечания и предложения по организации работы ННС</vt:lpstr>
      <vt:lpstr>Презентация PowerPoint</vt:lpstr>
    </vt:vector>
  </TitlesOfParts>
  <Company>IGGC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Lambda25</dc:creator>
  <cp:lastModifiedBy>Leyla</cp:lastModifiedBy>
  <cp:revision>434</cp:revision>
  <cp:lastPrinted>2019-12-20T05:17:37Z</cp:lastPrinted>
  <dcterms:created xsi:type="dcterms:W3CDTF">2005-09-22T15:37:12Z</dcterms:created>
  <dcterms:modified xsi:type="dcterms:W3CDTF">2023-12-31T08:35:04Z</dcterms:modified>
</cp:coreProperties>
</file>