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5" r:id="rId3"/>
    <p:sldId id="371" r:id="rId4"/>
    <p:sldId id="373" r:id="rId5"/>
    <p:sldId id="372" r:id="rId6"/>
    <p:sldId id="374" r:id="rId7"/>
    <p:sldId id="408" r:id="rId8"/>
    <p:sldId id="414" r:id="rId9"/>
    <p:sldId id="405" r:id="rId10"/>
    <p:sldId id="409" r:id="rId11"/>
    <p:sldId id="406" r:id="rId12"/>
    <p:sldId id="407" r:id="rId13"/>
    <p:sldId id="362" r:id="rId14"/>
    <p:sldId id="415" r:id="rId15"/>
    <p:sldId id="274" r:id="rId16"/>
    <p:sldId id="399" r:id="rId17"/>
    <p:sldId id="312" r:id="rId18"/>
    <p:sldId id="416" r:id="rId19"/>
    <p:sldId id="413" r:id="rId20"/>
    <p:sldId id="368" r:id="rId21"/>
    <p:sldId id="342" r:id="rId22"/>
    <p:sldId id="297" r:id="rId23"/>
    <p:sldId id="411" r:id="rId24"/>
    <p:sldId id="410" r:id="rId25"/>
    <p:sldId id="369" r:id="rId26"/>
    <p:sldId id="412" r:id="rId2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жан Аубакирова" initials="АА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1F497D"/>
    <a:srgbClr val="D9EDF3"/>
    <a:srgbClr val="042343"/>
    <a:srgbClr val="0077B3"/>
    <a:srgbClr val="166190"/>
    <a:srgbClr val="4FAEE4"/>
    <a:srgbClr val="08193A"/>
    <a:srgbClr val="2979B5"/>
    <a:srgbClr val="FF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887" autoAdjust="0"/>
  </p:normalViewPr>
  <p:slideViewPr>
    <p:cSldViewPr snapToGrid="0">
      <p:cViewPr>
        <p:scale>
          <a:sx n="100" d="100"/>
          <a:sy n="100" d="100"/>
        </p:scale>
        <p:origin x="756" y="210"/>
      </p:cViewPr>
      <p:guideLst>
        <p:guide orient="horz" pos="2160"/>
        <p:guide pos="3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51B1D-836C-43D3-B363-F41ABE9CBF34}" type="doc">
      <dgm:prSet loTypeId="urn:microsoft.com/office/officeart/2005/8/layout/vList2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ru-RU"/>
        </a:p>
      </dgm:t>
    </dgm:pt>
    <dgm:pt modelId="{7AC1ADE0-52ED-4D1E-B291-3BDC14917824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«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туралы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» Қазақстан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Республикасының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2011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18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ақпандағы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Заңы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en-US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№ 407-IV, 22-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бап</a:t>
          </a:r>
          <a:endParaRPr lang="ru-RU" sz="1400" b="1" dirty="0">
            <a:solidFill>
              <a:schemeClr val="bg1">
                <a:lumMod val="95000"/>
              </a:schemeClr>
            </a:solidFill>
            <a:latin typeface="+mn-lt"/>
          </a:endParaRPr>
        </a:p>
      </dgm:t>
    </dgm:pt>
    <dgm:pt modelId="{3336792A-8E09-49BE-833C-B5F3296DC988}" type="parTrans" cxnId="{8FFEE3F6-9540-4254-ADB8-0B3584CAA40F}">
      <dgm:prSet/>
      <dgm:spPr/>
      <dgm:t>
        <a:bodyPr/>
        <a:lstStyle/>
        <a:p>
          <a:endParaRPr lang="ru-RU" sz="1400" b="0"/>
        </a:p>
      </dgm:t>
    </dgm:pt>
    <dgm:pt modelId="{3D521C4A-19A4-4301-ACBE-D6C8B2825AE6}" type="sibTrans" cxnId="{8FFEE3F6-9540-4254-ADB8-0B3584CAA40F}">
      <dgm:prSet/>
      <dgm:spPr/>
      <dgm:t>
        <a:bodyPr/>
        <a:lstStyle/>
        <a:p>
          <a:endParaRPr lang="ru-RU" sz="1400" b="0"/>
        </a:p>
      </dgm:t>
    </dgm:pt>
    <dgm:pt modelId="{B8DA69E8-5888-44FF-A17F-7688D2E99AF9}">
      <dgm:prSet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Мемлекеттік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бюджеттен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қаржыландырылатын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ғылыми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,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ғылыми-техникалық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жобалар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мен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бағдарламаларды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олардың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орындалуы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туралы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есептерді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мемлекеттік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есепке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алу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қағидалары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(Қазақстан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Республикасы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Білім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министрінің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2015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31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наурыздағы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№ 149 </a:t>
          </a:r>
          <a:r>
            <a:rPr 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бұйрығы</a:t>
          </a:r>
          <a:r>
            <a:rPr 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). </a:t>
          </a:r>
          <a:endParaRPr lang="ru-RU" sz="1400" b="1" dirty="0">
            <a:solidFill>
              <a:schemeClr val="bg1">
                <a:lumMod val="95000"/>
              </a:schemeClr>
            </a:solidFill>
            <a:latin typeface="+mn-lt"/>
          </a:endParaRPr>
        </a:p>
      </dgm:t>
    </dgm:pt>
    <dgm:pt modelId="{B3D5B0F9-8B03-4583-9B6B-A53415612DF5}" type="parTrans" cxnId="{59312081-FC71-4F1A-9FDB-E8E9D78B1C1A}">
      <dgm:prSet/>
      <dgm:spPr/>
      <dgm:t>
        <a:bodyPr/>
        <a:lstStyle/>
        <a:p>
          <a:endParaRPr lang="ru-RU" sz="1400" b="0"/>
        </a:p>
      </dgm:t>
    </dgm:pt>
    <dgm:pt modelId="{499D2EE0-2EE6-4224-A6C5-BAF18B6DB810}" type="sibTrans" cxnId="{59312081-FC71-4F1A-9FDB-E8E9D78B1C1A}">
      <dgm:prSet/>
      <dgm:spPr/>
      <dgm:t>
        <a:bodyPr/>
        <a:lstStyle/>
        <a:p>
          <a:endParaRPr lang="ru-RU" sz="1400" b="0"/>
        </a:p>
      </dgm:t>
    </dgm:pt>
    <dgm:pt modelId="{52744737-609E-4AC6-BC95-3B44F12DFB15}">
      <dgm:prSet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Қазақстан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Республикасы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Білім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министрінің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2011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19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мамырдағы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№ 203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бұйрығымен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бекітілген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«Философия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докторы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(</a:t>
          </a:r>
          <a:r>
            <a:rPr lang="en-US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PhD),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бейіні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бойынша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доктор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ғылыми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дәрежесін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алу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үшін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қорғалған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диссертацияларды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мемлекеттік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тіркеу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қағидалары</a:t>
          </a:r>
          <a:r>
            <a:rPr lang="ru-RU" alt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» </a:t>
          </a:r>
        </a:p>
      </dgm:t>
    </dgm:pt>
    <dgm:pt modelId="{BF0A076E-0928-4E28-8280-03E95D4C9C17}" type="parTrans" cxnId="{376D25F1-5281-44F8-9DD9-3A2AA61B3F35}">
      <dgm:prSet/>
      <dgm:spPr/>
      <dgm:t>
        <a:bodyPr/>
        <a:lstStyle/>
        <a:p>
          <a:endParaRPr lang="ru-RU" sz="1400" b="0"/>
        </a:p>
      </dgm:t>
    </dgm:pt>
    <dgm:pt modelId="{97268064-9B33-47AB-8206-385C73220F00}" type="sibTrans" cxnId="{376D25F1-5281-44F8-9DD9-3A2AA61B3F35}">
      <dgm:prSet/>
      <dgm:spPr/>
      <dgm:t>
        <a:bodyPr/>
        <a:lstStyle/>
        <a:p>
          <a:endParaRPr lang="ru-RU" sz="1400" b="0"/>
        </a:p>
      </dgm:t>
    </dgm:pt>
    <dgm:pt modelId="{8C7AEB03-EE26-4469-B670-1117BD3EEAA1}">
      <dgm:prSet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Мемлекеттік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бюджеттен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қаржыландырылатын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ғылыми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(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немесе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)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ғылыми-техникалық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қызмет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нәтижелерін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коммерцияландыру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жобаларын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олардың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орындалуы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жөніндегі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есептерді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мемлекеттік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есепке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алу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қағидаларын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бекіту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туралы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Қазақстан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Республикасы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Білім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министрінің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м.а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. 2021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жылғы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1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қарашадағы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№ 543 </a:t>
          </a:r>
          <a:r>
            <a:rPr lang="ru-RU" altLang="ru-RU" sz="1400" b="1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бұйрығы</a:t>
          </a:r>
          <a:r>
            <a:rPr lang="ru-RU" altLang="ru-RU" sz="1400" b="1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выполнению </a:t>
          </a:r>
        </a:p>
      </dgm:t>
    </dgm:pt>
    <dgm:pt modelId="{825FE92B-DD06-4315-96C4-4418E7C471A3}" type="parTrans" cxnId="{8EF1CDF6-D1A3-4BF7-8FD9-9CDAFAA8901E}">
      <dgm:prSet/>
      <dgm:spPr/>
      <dgm:t>
        <a:bodyPr/>
        <a:lstStyle/>
        <a:p>
          <a:endParaRPr lang="x-none" sz="1400" b="0"/>
        </a:p>
      </dgm:t>
    </dgm:pt>
    <dgm:pt modelId="{9D6839ED-E112-4CA8-9453-8FAE34D02F36}" type="sibTrans" cxnId="{8EF1CDF6-D1A3-4BF7-8FD9-9CDAFAA8901E}">
      <dgm:prSet/>
      <dgm:spPr/>
      <dgm:t>
        <a:bodyPr/>
        <a:lstStyle/>
        <a:p>
          <a:endParaRPr lang="x-none" sz="1400" b="0"/>
        </a:p>
      </dgm:t>
    </dgm:pt>
    <dgm:pt modelId="{4381D6D9-8626-44C6-BB25-E51F3DDA3AE9}" type="pres">
      <dgm:prSet presAssocID="{07451B1D-836C-43D3-B363-F41ABE9CBF34}" presName="linear" presStyleCnt="0">
        <dgm:presLayoutVars>
          <dgm:animLvl val="lvl"/>
          <dgm:resizeHandles val="exact"/>
        </dgm:presLayoutVars>
      </dgm:prSet>
      <dgm:spPr/>
    </dgm:pt>
    <dgm:pt modelId="{2CF759DE-0ED3-49EF-A48F-AF38DCF7445D}" type="pres">
      <dgm:prSet presAssocID="{7AC1ADE0-52ED-4D1E-B291-3BDC14917824}" presName="parentText" presStyleLbl="node1" presStyleIdx="0" presStyleCnt="4" custAng="0" custScaleY="59323" custLinFactNeighborX="-699" custLinFactNeighborY="-86431">
        <dgm:presLayoutVars>
          <dgm:chMax val="0"/>
          <dgm:bulletEnabled val="1"/>
        </dgm:presLayoutVars>
      </dgm:prSet>
      <dgm:spPr/>
    </dgm:pt>
    <dgm:pt modelId="{52F371B3-573F-41AC-A0CB-60EA974E1078}" type="pres">
      <dgm:prSet presAssocID="{3D521C4A-19A4-4301-ACBE-D6C8B2825AE6}" presName="spacer" presStyleCnt="0"/>
      <dgm:spPr/>
    </dgm:pt>
    <dgm:pt modelId="{BBF0085F-FEEC-40A1-83C3-2C2F63D3B462}" type="pres">
      <dgm:prSet presAssocID="{B8DA69E8-5888-44FF-A17F-7688D2E99AF9}" presName="parentText" presStyleLbl="node1" presStyleIdx="1" presStyleCnt="4" custScaleY="85216" custLinFactNeighborX="417" custLinFactNeighborY="-22319">
        <dgm:presLayoutVars>
          <dgm:chMax val="0"/>
          <dgm:bulletEnabled val="1"/>
        </dgm:presLayoutVars>
      </dgm:prSet>
      <dgm:spPr/>
    </dgm:pt>
    <dgm:pt modelId="{A50ACB40-14D4-4BB2-B942-BAB1F15AE3BC}" type="pres">
      <dgm:prSet presAssocID="{499D2EE0-2EE6-4224-A6C5-BAF18B6DB810}" presName="spacer" presStyleCnt="0"/>
      <dgm:spPr/>
    </dgm:pt>
    <dgm:pt modelId="{443A10A4-1DAC-49A9-AE8B-D0CD3655FAF1}" type="pres">
      <dgm:prSet presAssocID="{52744737-609E-4AC6-BC95-3B44F12DFB15}" presName="parentText" presStyleLbl="node1" presStyleIdx="2" presStyleCnt="4" custAng="0" custScaleY="105311" custLinFactY="95721" custLinFactNeighborX="-684" custLinFactNeighborY="100000">
        <dgm:presLayoutVars>
          <dgm:chMax val="0"/>
          <dgm:bulletEnabled val="1"/>
        </dgm:presLayoutVars>
      </dgm:prSet>
      <dgm:spPr/>
    </dgm:pt>
    <dgm:pt modelId="{629F930B-FAF7-47C1-95C0-C1B829460E85}" type="pres">
      <dgm:prSet presAssocID="{97268064-9B33-47AB-8206-385C73220F00}" presName="spacer" presStyleCnt="0"/>
      <dgm:spPr/>
    </dgm:pt>
    <dgm:pt modelId="{E12D5D53-1EDE-4018-99C8-087994D377A6}" type="pres">
      <dgm:prSet presAssocID="{8C7AEB03-EE26-4469-B670-1117BD3EEAA1}" presName="parentText" presStyleLbl="node1" presStyleIdx="3" presStyleCnt="4" custScaleY="94630" custLinFactY="-103105" custLinFactNeighborY="-200000">
        <dgm:presLayoutVars>
          <dgm:chMax val="0"/>
          <dgm:bulletEnabled val="1"/>
        </dgm:presLayoutVars>
      </dgm:prSet>
      <dgm:spPr/>
    </dgm:pt>
  </dgm:ptLst>
  <dgm:cxnLst>
    <dgm:cxn modelId="{B5997452-5B34-46A6-AF87-6272948DFBE9}" type="presOf" srcId="{52744737-609E-4AC6-BC95-3B44F12DFB15}" destId="{443A10A4-1DAC-49A9-AE8B-D0CD3655FAF1}" srcOrd="0" destOrd="0" presId="urn:microsoft.com/office/officeart/2005/8/layout/vList2#1"/>
    <dgm:cxn modelId="{8ECB9256-3FDE-4743-9D29-19505086ED00}" type="presOf" srcId="{7AC1ADE0-52ED-4D1E-B291-3BDC14917824}" destId="{2CF759DE-0ED3-49EF-A48F-AF38DCF7445D}" srcOrd="0" destOrd="0" presId="urn:microsoft.com/office/officeart/2005/8/layout/vList2#1"/>
    <dgm:cxn modelId="{A8E6AA79-5053-4442-B69D-1C276387EF04}" type="presOf" srcId="{B8DA69E8-5888-44FF-A17F-7688D2E99AF9}" destId="{BBF0085F-FEEC-40A1-83C3-2C2F63D3B462}" srcOrd="0" destOrd="0" presId="urn:microsoft.com/office/officeart/2005/8/layout/vList2#1"/>
    <dgm:cxn modelId="{59312081-FC71-4F1A-9FDB-E8E9D78B1C1A}" srcId="{07451B1D-836C-43D3-B363-F41ABE9CBF34}" destId="{B8DA69E8-5888-44FF-A17F-7688D2E99AF9}" srcOrd="1" destOrd="0" parTransId="{B3D5B0F9-8B03-4583-9B6B-A53415612DF5}" sibTransId="{499D2EE0-2EE6-4224-A6C5-BAF18B6DB810}"/>
    <dgm:cxn modelId="{C0F90FB2-5366-455E-9C1D-74197F6717B3}" type="presOf" srcId="{07451B1D-836C-43D3-B363-F41ABE9CBF34}" destId="{4381D6D9-8626-44C6-BB25-E51F3DDA3AE9}" srcOrd="0" destOrd="0" presId="urn:microsoft.com/office/officeart/2005/8/layout/vList2#1"/>
    <dgm:cxn modelId="{376D25F1-5281-44F8-9DD9-3A2AA61B3F35}" srcId="{07451B1D-836C-43D3-B363-F41ABE9CBF34}" destId="{52744737-609E-4AC6-BC95-3B44F12DFB15}" srcOrd="2" destOrd="0" parTransId="{BF0A076E-0928-4E28-8280-03E95D4C9C17}" sibTransId="{97268064-9B33-47AB-8206-385C73220F00}"/>
    <dgm:cxn modelId="{6C30D8F1-E1A8-438E-B9BF-6EA4B8D9F0E1}" type="presOf" srcId="{8C7AEB03-EE26-4469-B670-1117BD3EEAA1}" destId="{E12D5D53-1EDE-4018-99C8-087994D377A6}" srcOrd="0" destOrd="0" presId="urn:microsoft.com/office/officeart/2005/8/layout/vList2#1"/>
    <dgm:cxn modelId="{8EF1CDF6-D1A3-4BF7-8FD9-9CDAFAA8901E}" srcId="{07451B1D-836C-43D3-B363-F41ABE9CBF34}" destId="{8C7AEB03-EE26-4469-B670-1117BD3EEAA1}" srcOrd="3" destOrd="0" parTransId="{825FE92B-DD06-4315-96C4-4418E7C471A3}" sibTransId="{9D6839ED-E112-4CA8-9453-8FAE34D02F36}"/>
    <dgm:cxn modelId="{8FFEE3F6-9540-4254-ADB8-0B3584CAA40F}" srcId="{07451B1D-836C-43D3-B363-F41ABE9CBF34}" destId="{7AC1ADE0-52ED-4D1E-B291-3BDC14917824}" srcOrd="0" destOrd="0" parTransId="{3336792A-8E09-49BE-833C-B5F3296DC988}" sibTransId="{3D521C4A-19A4-4301-ACBE-D6C8B2825AE6}"/>
    <dgm:cxn modelId="{E2A8A14A-BA7A-4D08-A201-90A4F1252CA0}" type="presParOf" srcId="{4381D6D9-8626-44C6-BB25-E51F3DDA3AE9}" destId="{2CF759DE-0ED3-49EF-A48F-AF38DCF7445D}" srcOrd="0" destOrd="0" presId="urn:microsoft.com/office/officeart/2005/8/layout/vList2#1"/>
    <dgm:cxn modelId="{237162C2-3EB5-44E8-9CE9-773E42666D80}" type="presParOf" srcId="{4381D6D9-8626-44C6-BB25-E51F3DDA3AE9}" destId="{52F371B3-573F-41AC-A0CB-60EA974E1078}" srcOrd="1" destOrd="0" presId="urn:microsoft.com/office/officeart/2005/8/layout/vList2#1"/>
    <dgm:cxn modelId="{9D6B87D8-BA10-4606-B2B4-450F58B28575}" type="presParOf" srcId="{4381D6D9-8626-44C6-BB25-E51F3DDA3AE9}" destId="{BBF0085F-FEEC-40A1-83C3-2C2F63D3B462}" srcOrd="2" destOrd="0" presId="urn:microsoft.com/office/officeart/2005/8/layout/vList2#1"/>
    <dgm:cxn modelId="{D8C718BA-C964-4AD4-9674-FB5C459F6199}" type="presParOf" srcId="{4381D6D9-8626-44C6-BB25-E51F3DDA3AE9}" destId="{A50ACB40-14D4-4BB2-B942-BAB1F15AE3BC}" srcOrd="3" destOrd="0" presId="urn:microsoft.com/office/officeart/2005/8/layout/vList2#1"/>
    <dgm:cxn modelId="{7466EE56-B863-4938-907F-95C680AE05E7}" type="presParOf" srcId="{4381D6D9-8626-44C6-BB25-E51F3DDA3AE9}" destId="{443A10A4-1DAC-49A9-AE8B-D0CD3655FAF1}" srcOrd="4" destOrd="0" presId="urn:microsoft.com/office/officeart/2005/8/layout/vList2#1"/>
    <dgm:cxn modelId="{29A7F688-1F27-4FA8-9205-B8BD3B336656}" type="presParOf" srcId="{4381D6D9-8626-44C6-BB25-E51F3DDA3AE9}" destId="{629F930B-FAF7-47C1-95C0-C1B829460E85}" srcOrd="5" destOrd="0" presId="urn:microsoft.com/office/officeart/2005/8/layout/vList2#1"/>
    <dgm:cxn modelId="{26BEE601-4CC1-4CCE-9CB5-029B2DB537A3}" type="presParOf" srcId="{4381D6D9-8626-44C6-BB25-E51F3DDA3AE9}" destId="{E12D5D53-1EDE-4018-99C8-087994D377A6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759DE-0ED3-49EF-A48F-AF38DCF7445D}">
      <dsp:nvSpPr>
        <dsp:cNvPr id="0" name=""/>
        <dsp:cNvSpPr/>
      </dsp:nvSpPr>
      <dsp:spPr>
        <a:xfrm>
          <a:off x="0" y="0"/>
          <a:ext cx="4819206" cy="84192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«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туралы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» Қазақстан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Республикасының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2011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18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ақпандағы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Заңы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en-US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№ 407-IV, 22-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бап</a:t>
          </a:r>
          <a:endParaRPr lang="ru-RU" sz="1400" b="1" kern="1200" dirty="0">
            <a:solidFill>
              <a:schemeClr val="bg1">
                <a:lumMod val="95000"/>
              </a:schemeClr>
            </a:solidFill>
            <a:latin typeface="+mn-lt"/>
          </a:endParaRPr>
        </a:p>
      </dsp:txBody>
      <dsp:txXfrm>
        <a:off x="41100" y="41100"/>
        <a:ext cx="4737006" cy="759729"/>
      </dsp:txXfrm>
    </dsp:sp>
    <dsp:sp modelId="{BBF0085F-FEEC-40A1-83C3-2C2F63D3B462}">
      <dsp:nvSpPr>
        <dsp:cNvPr id="0" name=""/>
        <dsp:cNvSpPr/>
      </dsp:nvSpPr>
      <dsp:spPr>
        <a:xfrm>
          <a:off x="0" y="851750"/>
          <a:ext cx="4819206" cy="12094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Мемлекеттік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бюджеттен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қаржыландырылатын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ғылыми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,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ғылыми-техникалық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жобалар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мен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бағдарламаларды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олардың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орындалуы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туралы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есептерді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мемлекеттік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есепке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алу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қағидалары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(Қазақстан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Республикасы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Білім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министрінің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2015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31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наурыздағы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 № 149 </a:t>
          </a:r>
          <a:r>
            <a:rPr 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</a:rPr>
            <a:t>бұйрығы</a:t>
          </a:r>
          <a:r>
            <a:rPr 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</a:rPr>
            <a:t>). </a:t>
          </a:r>
          <a:endParaRPr lang="ru-RU" sz="1400" b="1" kern="1200" dirty="0">
            <a:solidFill>
              <a:schemeClr val="bg1">
                <a:lumMod val="95000"/>
              </a:schemeClr>
            </a:solidFill>
            <a:latin typeface="+mn-lt"/>
          </a:endParaRPr>
        </a:p>
      </dsp:txBody>
      <dsp:txXfrm>
        <a:off x="59039" y="910789"/>
        <a:ext cx="4701128" cy="1091332"/>
      </dsp:txXfrm>
    </dsp:sp>
    <dsp:sp modelId="{443A10A4-1DAC-49A9-AE8B-D0CD3655FAF1}">
      <dsp:nvSpPr>
        <dsp:cNvPr id="0" name=""/>
        <dsp:cNvSpPr/>
      </dsp:nvSpPr>
      <dsp:spPr>
        <a:xfrm>
          <a:off x="0" y="3429084"/>
          <a:ext cx="4819206" cy="149460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Қазақстан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Республикасы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Білім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және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ғылым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министрінің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2011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жылғы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19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мамырдағы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№ 203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бұйрығымен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бекітілген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«Философия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докторы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(</a:t>
          </a:r>
          <a:r>
            <a:rPr lang="en-US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PhD),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бейіні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бойынша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доктор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ғылыми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дәрежесін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алу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үшін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қорғалған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диссертацияларды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мемлекеттік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тіркеу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 </a:t>
          </a:r>
          <a:r>
            <a:rPr lang="ru-RU" altLang="en-US" sz="1400" b="1" kern="1200" dirty="0" err="1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қағидалары</a:t>
          </a:r>
          <a:r>
            <a:rPr lang="ru-RU" altLang="en-US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</a:rPr>
            <a:t>» </a:t>
          </a:r>
        </a:p>
      </dsp:txBody>
      <dsp:txXfrm>
        <a:off x="72961" y="3502045"/>
        <a:ext cx="4673284" cy="1348682"/>
      </dsp:txXfrm>
    </dsp:sp>
    <dsp:sp modelId="{E12D5D53-1EDE-4018-99C8-087994D377A6}">
      <dsp:nvSpPr>
        <dsp:cNvPr id="0" name=""/>
        <dsp:cNvSpPr/>
      </dsp:nvSpPr>
      <dsp:spPr>
        <a:xfrm>
          <a:off x="0" y="2094796"/>
          <a:ext cx="4819206" cy="134301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Мемлекеттік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бюджеттен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қаржыландырылатын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ғылыми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(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немесе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)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ғылыми-техникалық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қызмет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нәтижелерін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коммерцияландыру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жобаларын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олардың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орындалуы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жөніндегі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есептерді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мемлекеттік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есепке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алу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қағидаларын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бекіту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туралы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Қазақстан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Республикасы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Білім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және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ғылым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министрінің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м.а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. 2021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жылғы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1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қарашадағы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№ 543 </a:t>
          </a:r>
          <a:r>
            <a:rPr lang="ru-RU" altLang="ru-RU" sz="1400" b="1" kern="1200" dirty="0" err="1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бұйрығы</a:t>
          </a:r>
          <a:r>
            <a:rPr lang="ru-RU" altLang="ru-RU" sz="1400" b="1" kern="1200" dirty="0">
              <a:solidFill>
                <a:schemeClr val="bg1"/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 </a:t>
          </a:r>
          <a:r>
            <a:rPr lang="ru-RU" altLang="ru-RU" sz="1400" b="1" kern="1200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charset="0"/>
              <a:sym typeface="Times New Roman" panose="02020603050405020304" charset="0"/>
            </a:rPr>
            <a:t>выполнению </a:t>
          </a:r>
        </a:p>
      </dsp:txBody>
      <dsp:txXfrm>
        <a:off x="65561" y="2160357"/>
        <a:ext cx="4688084" cy="121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64BBF9-6D8B-418C-8EC9-9305E2FC93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C4F128-E4C4-4B87-9402-74A545111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E360-6067-478D-897B-1E7B6CC6FC1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73196B-591E-4354-9B51-6DD7F61438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45CA7A-A161-4893-809C-3DC709846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9807-71C8-40E7-80F6-ADE9995C7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00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467C4724-ABF0-473C-A922-3C9EBAA3DB5C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FCF03AE8-5257-488B-88B4-24C0A2821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248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5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6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8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16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7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6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0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4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1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31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098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0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9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8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3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7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6198" y="477014"/>
            <a:ext cx="10711612" cy="5551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8915" algn="l"/>
              </a:tabLst>
              <a:defRPr sz="2925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GRAPHIC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773157" y="3428607"/>
            <a:ext cx="5998059" cy="2411989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975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4096351" y="1737008"/>
            <a:ext cx="2677968" cy="1485562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975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7"/>
          </p:nvPr>
        </p:nvSpPr>
        <p:spPr>
          <a:xfrm>
            <a:off x="7371777" y="1471084"/>
            <a:ext cx="4820229" cy="5386921"/>
          </a:xfrm>
          <a:custGeom>
            <a:avLst/>
            <a:gdLst>
              <a:gd name="connsiteX0" fmla="*/ 9113619 w 9641087"/>
              <a:gd name="connsiteY0" fmla="*/ 742 h 10775089"/>
              <a:gd name="connsiteX1" fmla="*/ 9554283 w 9641087"/>
              <a:gd name="connsiteY1" fmla="*/ 21544 h 10775089"/>
              <a:gd name="connsiteX2" fmla="*/ 9641085 w 9641087"/>
              <a:gd name="connsiteY2" fmla="*/ 34670 h 10775089"/>
              <a:gd name="connsiteX3" fmla="*/ 9641087 w 9641087"/>
              <a:gd name="connsiteY3" fmla="*/ 10775089 h 10775089"/>
              <a:gd name="connsiteX4" fmla="*/ 1879949 w 9641087"/>
              <a:gd name="connsiteY4" fmla="*/ 10775089 h 10775089"/>
              <a:gd name="connsiteX5" fmla="*/ 428604 w 9641087"/>
              <a:gd name="connsiteY5" fmla="*/ 8261286 h 10775089"/>
              <a:gd name="connsiteX6" fmla="*/ 464463 w 9641087"/>
              <a:gd name="connsiteY6" fmla="*/ 4994335 h 10775089"/>
              <a:gd name="connsiteX7" fmla="*/ 2419501 w 9641087"/>
              <a:gd name="connsiteY7" fmla="*/ 1722437 h 10775089"/>
              <a:gd name="connsiteX8" fmla="*/ 5302555 w 9641087"/>
              <a:gd name="connsiteY8" fmla="*/ 57908 h 10775089"/>
              <a:gd name="connsiteX9" fmla="*/ 9113619 w 9641087"/>
              <a:gd name="connsiteY9" fmla="*/ 742 h 107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1087" h="10775089">
                <a:moveTo>
                  <a:pt x="9113619" y="742"/>
                </a:moveTo>
                <a:cubicBezTo>
                  <a:pt x="9262443" y="-2449"/>
                  <a:pt x="9409595" y="4681"/>
                  <a:pt x="9554283" y="21544"/>
                </a:cubicBezTo>
                <a:lnTo>
                  <a:pt x="9641085" y="34670"/>
                </a:lnTo>
                <a:lnTo>
                  <a:pt x="9641087" y="10775089"/>
                </a:lnTo>
                <a:lnTo>
                  <a:pt x="1879949" y="10775089"/>
                </a:lnTo>
                <a:lnTo>
                  <a:pt x="428604" y="8261286"/>
                </a:lnTo>
                <a:cubicBezTo>
                  <a:pt x="-144580" y="7268501"/>
                  <a:pt x="-152953" y="6012656"/>
                  <a:pt x="464463" y="4994335"/>
                </a:cubicBezTo>
                <a:cubicBezTo>
                  <a:pt x="2419501" y="1722437"/>
                  <a:pt x="2419501" y="1722437"/>
                  <a:pt x="2419501" y="1722437"/>
                </a:cubicBezTo>
                <a:cubicBezTo>
                  <a:pt x="3036919" y="704116"/>
                  <a:pt x="4136385" y="69337"/>
                  <a:pt x="5302555" y="57908"/>
                </a:cubicBezTo>
                <a:cubicBezTo>
                  <a:pt x="9113619" y="742"/>
                  <a:pt x="9113619" y="742"/>
                  <a:pt x="9113619" y="7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325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07517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3" Type="http://schemas.openxmlformats.org/officeDocument/2006/relationships/image" Target="../media/image3.pn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acebook.com/ncste.kz" TargetMode="External"/><Relationship Id="rId5" Type="http://schemas.openxmlformats.org/officeDocument/2006/relationships/hyperlink" Target="mailto:info@ncste.kz" TargetMode="External"/><Relationship Id="rId4" Type="http://schemas.openxmlformats.org/officeDocument/2006/relationships/hyperlink" Target="http://www.ncste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id="{5C64EF95-5498-46F2-8414-05DF49B92950}"/>
              </a:ext>
            </a:extLst>
          </p:cNvPr>
          <p:cNvGrpSpPr/>
          <p:nvPr/>
        </p:nvGrpSpPr>
        <p:grpSpPr>
          <a:xfrm>
            <a:off x="0" y="-3008"/>
            <a:ext cx="12192000" cy="6858000"/>
            <a:chOff x="0" y="0"/>
            <a:chExt cx="4816593" cy="2709333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108A0671-5CCF-4DD7-A8AF-6FEB752F77B3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751811B8-9431-440A-8145-0BF0FE2B260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C9D0D9E8-A4B8-4B43-AB3C-907EA47E1D67}"/>
              </a:ext>
            </a:extLst>
          </p:cNvPr>
          <p:cNvGrpSpPr/>
          <p:nvPr/>
        </p:nvGrpSpPr>
        <p:grpSpPr>
          <a:xfrm>
            <a:off x="-3" y="0"/>
            <a:ext cx="12192000" cy="6858000"/>
            <a:chOff x="0" y="0"/>
            <a:chExt cx="4816593" cy="270933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C169A43-8196-412E-92C3-9FA0984D697D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87ADF04F-024D-4D02-B4B5-7242C96EAF9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96441"/>
            <a:ext cx="2057400" cy="21538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endParaRPr sz="12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80046" y="104508"/>
            <a:ext cx="946491" cy="9318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71217" y="6106290"/>
            <a:ext cx="2649561" cy="427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200" dirty="0">
                <a:solidFill>
                  <a:srgbClr val="FFFFFF"/>
                </a:solidFill>
                <a:latin typeface="Calibri (MS)"/>
              </a:rPr>
              <a:t>А</a:t>
            </a:r>
            <a:r>
              <a:rPr lang="ru-RU" sz="2200" dirty="0" err="1">
                <a:solidFill>
                  <a:srgbClr val="FFFFFF"/>
                </a:solidFill>
                <a:latin typeface="Calibri (MS)"/>
              </a:rPr>
              <a:t>лматы</a:t>
            </a:r>
            <a:r>
              <a:rPr lang="en-US" sz="2200" dirty="0">
                <a:solidFill>
                  <a:srgbClr val="FFFFFF"/>
                </a:solidFill>
                <a:latin typeface="Calibri (MS)"/>
              </a:rPr>
              <a:t>, 202</a:t>
            </a:r>
            <a:r>
              <a:rPr lang="ru-RU" sz="2200" dirty="0">
                <a:solidFill>
                  <a:srgbClr val="FFFFFF"/>
                </a:solidFill>
                <a:latin typeface="Calibri (MS)"/>
              </a:rPr>
              <a:t>4</a:t>
            </a:r>
            <a:r>
              <a:rPr lang="en-US" sz="2200" dirty="0">
                <a:solidFill>
                  <a:srgbClr val="FFFFFF"/>
                </a:solidFill>
                <a:latin typeface="Calibri (MS)"/>
              </a:rPr>
              <a:t> </a:t>
            </a:r>
            <a:r>
              <a:rPr lang="kk-KZ" sz="2200" dirty="0">
                <a:solidFill>
                  <a:srgbClr val="FFFFFF"/>
                </a:solidFill>
                <a:latin typeface="Calibri (MS)"/>
              </a:rPr>
              <a:t>жыл</a:t>
            </a:r>
            <a:endParaRPr lang="en-US" sz="2200" dirty="0">
              <a:solidFill>
                <a:srgbClr val="FFFFFF"/>
              </a:solidFill>
              <a:latin typeface="Calibri (MS)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C96213-7E7E-48CF-A0C0-CA6959DACB2F}"/>
              </a:ext>
            </a:extLst>
          </p:cNvPr>
          <p:cNvSpPr/>
          <p:nvPr/>
        </p:nvSpPr>
        <p:spPr>
          <a:xfrm>
            <a:off x="1" y="2057400"/>
            <a:ext cx="12191999" cy="1641027"/>
          </a:xfrm>
          <a:prstGeom prst="rect">
            <a:avLst/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«ҰЛТТЫҚ МЕМЛЕКЕТТІК ҒЫЛЫМИ-ТЕХНИКАЛЫҚ САРАПТАМА ОРТАЛЫҒЫ» АҚ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 2023 ЖЫЛҒЫ ҚЫЗМЕТІНІҢ ЕСЕБІ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8E00EB7F-6F9C-4898-8B9F-35B8FA80286C}"/>
              </a:ext>
            </a:extLst>
          </p:cNvPr>
          <p:cNvGrpSpPr/>
          <p:nvPr/>
        </p:nvGrpSpPr>
        <p:grpSpPr>
          <a:xfrm>
            <a:off x="54153" y="0"/>
            <a:ext cx="12192000" cy="6858000"/>
            <a:chOff x="0" y="0"/>
            <a:chExt cx="4816593" cy="2709333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6AB8FD3-2FE4-4362-BE05-5E3732602F4F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606A110-E78B-4C06-A78C-97894E360AE3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4197" y="459183"/>
            <a:ext cx="104550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ЖЫЛҒА ҰҒК-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тің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ЖОСПАРЛЫ КӨРСЕТКІШТЕРІ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5921"/>
              </p:ext>
            </p:extLst>
          </p:nvPr>
        </p:nvGraphicFramePr>
        <p:xfrm>
          <a:off x="519952" y="1428438"/>
          <a:ext cx="10979766" cy="459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92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Конкурстық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өтінімдерді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есептерді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қорытындыларды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мониторинг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актілерін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қарауға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отырыстар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ҰҒК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қарауына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жіберілген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объектілер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саны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73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Бағдарламалық-нысаналы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(13 конкурс)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Гранттық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(3 конкурс)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400" b="1" dirty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alt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Бағдарламалық-нысаналы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есептер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1423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0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Ғылыми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немесе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қызмет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нәтижелерін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коммерцияландырудың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2024-2026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неғұрлым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перспективалы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жобаларды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1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Гранттық </a:t>
                      </a:r>
                      <a:r>
                        <a:rPr lang="ru-RU" sz="1400" b="1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b="1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қысқаша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мәліметтер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1341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жобалар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мен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бағдарламалардың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коммерцияландыру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жобаларының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мониторингі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актілері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638" y="66680"/>
            <a:ext cx="799925" cy="7875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1ADED9-5D76-4406-8E62-21006EA6068D}"/>
              </a:ext>
            </a:extLst>
          </p:cNvPr>
          <p:cNvSpPr/>
          <p:nvPr/>
        </p:nvSpPr>
        <p:spPr>
          <a:xfrm>
            <a:off x="626782" y="925187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1A473315-934F-4939-A102-CA14DFA0B9CC}"/>
              </a:ext>
            </a:extLst>
          </p:cNvPr>
          <p:cNvSpPr/>
          <p:nvPr/>
        </p:nvSpPr>
        <p:spPr>
          <a:xfrm>
            <a:off x="11709415" y="6395068"/>
            <a:ext cx="482210" cy="391949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5523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">
            <a:extLst>
              <a:ext uri="{FF2B5EF4-FFF2-40B4-BE49-F238E27FC236}">
                <a16:creationId xmlns:a16="http://schemas.microsoft.com/office/drawing/2014/main" id="{7876652E-375B-4C37-83E2-31CB934FBE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4BA14A86-0049-44B7-8F54-C0896619EA6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B36C964-DFE5-4958-884A-C5C3DB7906E5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pic>
        <p:nvPicPr>
          <p:cNvPr id="25" name="Рисунок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0726" y="1879514"/>
            <a:ext cx="1410160" cy="947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6" name="Рисунок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5562" y="5488088"/>
            <a:ext cx="1321486" cy="84269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7" name="TextBox 26"/>
          <p:cNvSpPr txBox="1"/>
          <p:nvPr/>
        </p:nvSpPr>
        <p:spPr>
          <a:xfrm>
            <a:off x="3789849" y="5915404"/>
            <a:ext cx="2074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қорда</a:t>
            </a:r>
            <a:r>
              <a:rPr lang="ru-RU" sz="1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барлығы</a:t>
            </a:r>
            <a:r>
              <a:rPr lang="ru-RU" sz="1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- 28 </a:t>
            </a:r>
            <a:r>
              <a:rPr lang="en-US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7074" y="3315775"/>
            <a:ext cx="2826372" cy="1030866"/>
            <a:chOff x="-2920132" y="2303692"/>
            <a:chExt cx="4102762" cy="1280314"/>
          </a:xfrm>
        </p:grpSpPr>
        <p:pic>
          <p:nvPicPr>
            <p:cNvPr id="29" name="Рисунок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15073" y="2303692"/>
              <a:ext cx="1056855" cy="12803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2920132" y="2925958"/>
              <a:ext cx="4102762" cy="38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1"/>
                  </a:solidFill>
                  <a:cs typeface="Times New Roman" panose="02020603050405020304" charset="0"/>
                </a:defRPr>
              </a:lvl1pPr>
            </a:lstStyle>
            <a:p>
              <a:pPr algn="l"/>
              <a:r>
                <a:rPr lang="ru-RU" b="1" i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қорда</a:t>
              </a:r>
              <a:r>
                <a:rPr lang="ru-RU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i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барлығы</a:t>
              </a:r>
              <a:r>
                <a:rPr lang="en-US" b="1" i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–</a:t>
              </a:r>
              <a:r>
                <a:rPr lang="en-US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r>
                <a:rPr lang="ru-RU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ru-RU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US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8885" y="1641237"/>
            <a:ext cx="3206160" cy="846067"/>
            <a:chOff x="-1608565" y="185603"/>
            <a:chExt cx="4674600" cy="1260811"/>
          </a:xfrm>
        </p:grpSpPr>
        <p:pic>
          <p:nvPicPr>
            <p:cNvPr id="32" name="Рисунок 31" descr="Математика и естественные науки формула на доске — стоковое фото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666" y="185603"/>
              <a:ext cx="1742369" cy="1260811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-1608565" y="690074"/>
              <a:ext cx="4120865" cy="45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қорда</a:t>
              </a:r>
              <a:r>
                <a:rPr lang="ru-RU" sz="1400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i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барлығы</a:t>
              </a:r>
              <a:r>
                <a:rPr lang="ru-RU" sz="1400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</a:t>
              </a:r>
              <a:r>
                <a:rPr lang="en-US" sz="1400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  <a:r>
                <a:rPr lang="ru-RU" sz="1400" b="1" i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3 552</a:t>
              </a:r>
              <a:endParaRPr lang="en-US" sz="1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Рисунок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1835" y="5337416"/>
            <a:ext cx="1373481" cy="840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5" name="TextBox 34"/>
          <p:cNvSpPr txBox="1"/>
          <p:nvPr/>
        </p:nvSpPr>
        <p:spPr>
          <a:xfrm>
            <a:off x="-57074" y="5720303"/>
            <a:ext cx="202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қорда</a:t>
            </a:r>
            <a:r>
              <a:rPr lang="ru-RU" sz="1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барлығы</a:t>
            </a:r>
            <a:r>
              <a:rPr lang="en-US" sz="1335" b="1" i="1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charset="0"/>
              </a:rPr>
              <a:t>–</a:t>
            </a:r>
            <a:r>
              <a:rPr lang="ru-RU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en-US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1335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54603" y="2830381"/>
            <a:ext cx="2074127" cy="2074127"/>
            <a:chOff x="3399167" y="2374413"/>
            <a:chExt cx="1555595" cy="1555595"/>
          </a:xfrm>
        </p:grpSpPr>
        <p:sp>
          <p:nvSpPr>
            <p:cNvPr id="37" name="Овал 36"/>
            <p:cNvSpPr/>
            <p:nvPr/>
          </p:nvSpPr>
          <p:spPr>
            <a:xfrm>
              <a:off x="3399167" y="2374413"/>
              <a:ext cx="1555595" cy="1555595"/>
            </a:xfrm>
            <a:prstGeom prst="ellipse">
              <a:avLst/>
            </a:prstGeom>
            <a:gradFill>
              <a:gsLst>
                <a:gs pos="0">
                  <a:srgbClr val="B7B5B8"/>
                </a:gs>
                <a:gs pos="40000">
                  <a:srgbClr val="F7F5F8">
                    <a:lumMod val="89000"/>
                    <a:lumOff val="11000"/>
                  </a:srgbClr>
                </a:gs>
                <a:gs pos="100000">
                  <a:srgbClr val="FFFFFF"/>
                </a:gs>
              </a:gsLst>
              <a:path path="circle">
                <a:fillToRect l="50000" t="130000" r="50000" b="-3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Picture 2" descr="Картинки по запросу услуги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5" y="2589872"/>
              <a:ext cx="1038202" cy="105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3179763" y="2504126"/>
            <a:ext cx="763057" cy="51649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707144" y="3867444"/>
            <a:ext cx="74745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15316" y="4753469"/>
            <a:ext cx="638110" cy="55921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461254" y="2918335"/>
            <a:ext cx="623377" cy="45766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84815" y="4572213"/>
            <a:ext cx="885912" cy="7999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9837" y="1705607"/>
            <a:ext cx="1764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 ЖОБАЛАР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7748" y="3539055"/>
            <a:ext cx="1935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ҒЗТКЖ </a:t>
            </a:r>
            <a:r>
              <a:rPr lang="ru-RU" sz="1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endParaRPr lang="ru-RU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6625" y="5372143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ҒҒТҚН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038205" y="5601658"/>
            <a:ext cx="1673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ДИССЕРТАЦИЯЛАР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70006" y="1585770"/>
            <a:ext cx="205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solidFill>
                  <a:srgbClr val="FFFFFF"/>
                </a:solidFill>
                <a:cs typeface="Times New Roman" panose="02020603050405020304" charset="0"/>
              </a:rPr>
              <a:t>қорда</a:t>
            </a:r>
            <a:r>
              <a:rPr lang="ru-RU" sz="1400" b="1" i="1" dirty="0">
                <a:solidFill>
                  <a:srgbClr val="FFFFFF"/>
                </a:solidFill>
                <a:cs typeface="Times New Roman" panose="02020603050405020304" charset="0"/>
              </a:rPr>
              <a:t> </a:t>
            </a:r>
            <a:r>
              <a:rPr lang="ru-RU" sz="1400" b="1" i="1" dirty="0" err="1">
                <a:solidFill>
                  <a:srgbClr val="FFFFFF"/>
                </a:solidFill>
                <a:cs typeface="Times New Roman" panose="02020603050405020304" charset="0"/>
              </a:rPr>
              <a:t>барлығы</a:t>
            </a:r>
            <a:r>
              <a:rPr lang="ru-RU" sz="1400" b="1" i="1" dirty="0">
                <a:solidFill>
                  <a:srgbClr val="FFFFFF"/>
                </a:solidFill>
                <a:cs typeface="Times New Roman" panose="02020603050405020304" charset="0"/>
              </a:rPr>
              <a:t> – 1 139 </a:t>
            </a:r>
          </a:p>
        </p:txBody>
      </p:sp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798188810"/>
              </p:ext>
            </p:extLst>
          </p:nvPr>
        </p:nvGraphicFramePr>
        <p:xfrm>
          <a:off x="7263909" y="1358290"/>
          <a:ext cx="4819206" cy="492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1" name="Заголовок 1"/>
          <p:cNvSpPr txBox="1"/>
          <p:nvPr/>
        </p:nvSpPr>
        <p:spPr>
          <a:xfrm>
            <a:off x="166239" y="328011"/>
            <a:ext cx="10813683" cy="5688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МЕМЛЕКЕТТІК БЮДЖЕТТЕН ҚАРЖЫЛАНДЫРЫЛАТЫН ЖОБАЛАР МЕН БАҒДАРЛАМАЛАРДЫ, ОЛАРДЫ ОРЫНДАУ ТУРАЛЫ ЕСЕПТЕРДІ, ҚАЗАҚСТАН РЕСПУБЛИКАСЫНДА ҚОРҒАЛҒАН ДИССЕРТАЦИЯЛАРДЫ МЕМЛЕКЕТТІК ЕСЕПКЕ АЛУ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4925" y="201799"/>
            <a:ext cx="760231" cy="748444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0" y="976890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496247F5-C400-4050-89FA-536221D23690}"/>
              </a:ext>
            </a:extLst>
          </p:cNvPr>
          <p:cNvSpPr/>
          <p:nvPr/>
        </p:nvSpPr>
        <p:spPr>
          <a:xfrm>
            <a:off x="11595041" y="6391574"/>
            <a:ext cx="488074" cy="396715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93287" y="1289865"/>
            <a:ext cx="3514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 БАҒДАРЛАМАЛАР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C53EEA0-2666-48BC-AAA7-26EFA131DD5A}"/>
              </a:ext>
            </a:extLst>
          </p:cNvPr>
          <p:cNvSpPr/>
          <p:nvPr/>
        </p:nvSpPr>
        <p:spPr>
          <a:xfrm>
            <a:off x="4172281" y="3701318"/>
            <a:ext cx="888605" cy="42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>
                <a:solidFill>
                  <a:srgbClr val="FF0000"/>
                </a:solidFill>
              </a:rPr>
              <a:t>Көрсетілетін қызмет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авильно написать научно-исследовательскую работу (НИР)? - R&amp;S">
            <a:extLst>
              <a:ext uri="{FF2B5EF4-FFF2-40B4-BE49-F238E27FC236}">
                <a16:creationId xmlns:a16="http://schemas.microsoft.com/office/drawing/2014/main" id="{D3A284D7-A3E1-443C-AC46-F3C6A491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47" y="1431310"/>
            <a:ext cx="4392015" cy="4801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AE1C7063-B9B8-4CE2-9CCE-1AA477CF591C}"/>
              </a:ext>
            </a:extLst>
          </p:cNvPr>
          <p:cNvGrpSpPr/>
          <p:nvPr/>
        </p:nvGrpSpPr>
        <p:grpSpPr>
          <a:xfrm>
            <a:off x="14904" y="0"/>
            <a:ext cx="12192000" cy="6858000"/>
            <a:chOff x="0" y="0"/>
            <a:chExt cx="4816593" cy="2709333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FF790359-6094-474E-A519-D409494B887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06743CAE-029A-4727-A0B7-F65A5570837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30" name="Заголовок 1"/>
          <p:cNvSpPr txBox="1"/>
          <p:nvPr/>
        </p:nvSpPr>
        <p:spPr>
          <a:xfrm>
            <a:off x="214152" y="520343"/>
            <a:ext cx="10813683" cy="5688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МЕМЛЕКЕТТІК БЮДЖЕТТЕН ҚАРЖЫЛАНДЫРЫЛАТЫН ЖОБАЛАР МЕН БАҒДАРЛАМАЛАРДЫ, ОЛАРДЫ ОРЫНДАУ ТУРАЛЫ ЕСЕПТЕРДІ, ҚАЗАҚСТАН РЕСПУБЛИКАСЫНДА ҚОРҒАЛҒАН ДИССЕРТАЦИЯЛАРДЫ МЕМЛЕКЕТТІК ЕСЕПКЕ АЛУ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1" name="Объект 12"/>
          <p:cNvSpPr txBox="1"/>
          <p:nvPr/>
        </p:nvSpPr>
        <p:spPr>
          <a:xfrm>
            <a:off x="909810" y="1193061"/>
            <a:ext cx="5653995" cy="156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indent="0" algn="l">
              <a:buNone/>
            </a:pP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Текст 8"/>
          <p:cNvSpPr txBox="1"/>
          <p:nvPr/>
        </p:nvSpPr>
        <p:spPr>
          <a:xfrm>
            <a:off x="863837" y="1382031"/>
            <a:ext cx="5745940" cy="74839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80604020202020204" pitchFamily="34" charset="0"/>
              <a:buNone/>
              <a:defRPr sz="1400" b="0" kern="1200" cap="all" spc="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endParaRPr lang="ru-RU" sz="1800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2023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жылы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 ТІРКЕЛГЕН</a:t>
            </a:r>
            <a:br>
              <a:rPr lang="ru-RU" sz="18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 </a:t>
            </a:r>
            <a:endParaRPr lang="ru-RU" b="1" dirty="0">
              <a:solidFill>
                <a:schemeClr val="bg1">
                  <a:lumMod val="9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263" y="153161"/>
            <a:ext cx="791088" cy="7788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7584" y="1192284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FD2551E2-5A58-4649-9C81-A4E71E346250}"/>
              </a:ext>
            </a:extLst>
          </p:cNvPr>
          <p:cNvSpPr/>
          <p:nvPr/>
        </p:nvSpPr>
        <p:spPr>
          <a:xfrm>
            <a:off x="11501204" y="6399261"/>
            <a:ext cx="498593" cy="343582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3A316F6-A14E-4746-AA78-D7C0EF25E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0470"/>
              </p:ext>
            </p:extLst>
          </p:nvPr>
        </p:nvGraphicFramePr>
        <p:xfrm>
          <a:off x="817865" y="2037385"/>
          <a:ext cx="6095636" cy="419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50">
                  <a:extLst>
                    <a:ext uri="{9D8B030D-6E8A-4147-A177-3AD203B41FA5}">
                      <a16:colId xmlns:a16="http://schemas.microsoft.com/office/drawing/2014/main" val="1550214542"/>
                    </a:ext>
                  </a:extLst>
                </a:gridCol>
                <a:gridCol w="4925486">
                  <a:extLst>
                    <a:ext uri="{9D8B030D-6E8A-4147-A177-3AD203B41FA5}">
                      <a16:colId xmlns:a16="http://schemas.microsoft.com/office/drawing/2014/main" val="4192934079"/>
                    </a:ext>
                  </a:extLst>
                </a:gridCol>
              </a:tblGrid>
              <a:tr h="6263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ғылыми-техникалық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бағдарламалар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39103"/>
                  </a:ext>
                </a:extLst>
              </a:tr>
              <a:tr h="7722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1268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ғылыми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,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ғылыми-техникалық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ЖОБАЛАР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33189"/>
                  </a:ext>
                </a:extLst>
              </a:tr>
              <a:tr h="6263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Ғылыми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жобалар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бойынша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есептер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388695"/>
                  </a:ext>
                </a:extLst>
              </a:tr>
              <a:tr h="7722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1961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Жобаларды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іске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асыру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туралы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қысқа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мәліметтер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759383"/>
                  </a:ext>
                </a:extLst>
              </a:tr>
              <a:tr h="7722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ғылыми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және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(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немесе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)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ғылыми-техникалық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қызмет</a:t>
                      </a:r>
                      <a:r>
                        <a:rPr lang="ru-RU" altLang="en-US" sz="1600" b="1" cap="all" spc="200" dirty="0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нәтижелері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16386"/>
                  </a:ext>
                </a:extLst>
              </a:tr>
              <a:tr h="6263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en-US" sz="1600" b="1" cap="all" spc="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sym typeface="+mn-ea"/>
                        </a:rPr>
                        <a:t>диССЕРТАЦИЯЛАР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5158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8BD63154-CA7F-4A0D-9D95-B8FAA2485FF0}"/>
              </a:ext>
            </a:extLst>
          </p:cNvPr>
          <p:cNvGrpSpPr/>
          <p:nvPr/>
        </p:nvGrpSpPr>
        <p:grpSpPr>
          <a:xfrm>
            <a:off x="22423" y="80928"/>
            <a:ext cx="12192000" cy="6858000"/>
            <a:chOff x="0" y="0"/>
            <a:chExt cx="4816593" cy="270933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DFBFD527-6937-448E-94FE-0F68653E6DB4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C8823D1D-FCB0-4842-ABB8-5F48B679BEA8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7" name="Freeform 4">
            <a:extLst>
              <a:ext uri="{FF2B5EF4-FFF2-40B4-BE49-F238E27FC236}">
                <a16:creationId xmlns:a16="http://schemas.microsoft.com/office/drawing/2014/main" id="{3F2B3847-6AA5-4A9A-B722-CB23C654E63B}"/>
              </a:ext>
            </a:extLst>
          </p:cNvPr>
          <p:cNvSpPr/>
          <p:nvPr/>
        </p:nvSpPr>
        <p:spPr>
          <a:xfrm>
            <a:off x="22563" y="0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94886">
              <a:alpha val="50980"/>
            </a:srgbClr>
          </a:solidFill>
        </p:spPr>
      </p:sp>
      <p:sp>
        <p:nvSpPr>
          <p:cNvPr id="32" name="Объект 9"/>
          <p:cNvSpPr txBox="1"/>
          <p:nvPr/>
        </p:nvSpPr>
        <p:spPr>
          <a:xfrm>
            <a:off x="332423" y="1866247"/>
            <a:ext cx="11735752" cy="4394942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Ғылыми,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ғылыми-техникалық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бағдарламаларды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мемлекеттік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есепке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алу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және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тіркеу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- 38;</a:t>
            </a:r>
          </a:p>
          <a:p>
            <a:pPr marL="0" indent="0">
              <a:buNone/>
            </a:pPr>
            <a:endParaRPr lang="ru-RU" altLang="en-US" sz="2000" b="1" dirty="0">
              <a:solidFill>
                <a:schemeClr val="bg1"/>
              </a:solidFill>
              <a:cs typeface="Times New Roman" panose="02020603050405020304" charset="0"/>
            </a:endParaRPr>
          </a:p>
          <a:p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Ғылыми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және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(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немесе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)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ғылыми-техникалық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қызмет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туралы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есептерді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және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жобаларды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іске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асыру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туралы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қысқаша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ақпаратты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(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соның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ішінде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коммерцияландыру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жобалары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бойынша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есептерді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)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мемлекеттік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есепке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алу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- 1341;</a:t>
            </a:r>
          </a:p>
          <a:p>
            <a:endParaRPr lang="ru-RU" altLang="en-US" sz="2000" b="1" dirty="0">
              <a:solidFill>
                <a:schemeClr val="bg1"/>
              </a:solidFill>
              <a:cs typeface="Times New Roman" panose="02020603050405020304" charset="0"/>
            </a:endParaRPr>
          </a:p>
          <a:p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ҒЗТКЖ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туралы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есептердің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мемлекеттік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қорын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қалыптастыру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- 1341;</a:t>
            </a:r>
          </a:p>
          <a:p>
            <a:pPr marL="0" indent="0">
              <a:buNone/>
            </a:pPr>
            <a:endParaRPr lang="ru-RU" altLang="en-US" sz="2000" b="1" dirty="0">
              <a:solidFill>
                <a:schemeClr val="bg1"/>
              </a:solidFill>
              <a:cs typeface="Times New Roman" panose="02020603050405020304" charset="0"/>
            </a:endParaRPr>
          </a:p>
          <a:p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Ғылыми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және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(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немесе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)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ғылыми-техникалық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қызмет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нәтижелерін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мемлекеттік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тіркеу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(ҒҒТҚН) - 90;</a:t>
            </a:r>
          </a:p>
          <a:p>
            <a:pPr marL="0" indent="0">
              <a:buNone/>
            </a:pPr>
            <a:endParaRPr lang="ru-RU" altLang="en-US" sz="2000" b="1" dirty="0">
              <a:solidFill>
                <a:schemeClr val="bg1"/>
              </a:solidFill>
              <a:cs typeface="Times New Roman" panose="02020603050405020304" charset="0"/>
            </a:endParaRPr>
          </a:p>
          <a:p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Қазақстан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Республикасында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қорғалған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диссертацияларды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мемлекеттік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</a:t>
            </a:r>
            <a:r>
              <a:rPr lang="ru-RU" altLang="en-US" sz="2000" b="1" dirty="0" err="1">
                <a:solidFill>
                  <a:schemeClr val="bg1"/>
                </a:solidFill>
                <a:cs typeface="Times New Roman" panose="02020603050405020304" charset="0"/>
              </a:rPr>
              <a:t>тіркеу</a:t>
            </a:r>
            <a:r>
              <a:rPr lang="ru-RU" altLang="en-US" sz="2000" b="1" dirty="0">
                <a:solidFill>
                  <a:schemeClr val="bg1"/>
                </a:solidFill>
                <a:cs typeface="Times New Roman" panose="02020603050405020304" charset="0"/>
              </a:rPr>
              <a:t> – 260.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0778" y="223506"/>
            <a:ext cx="10862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ЖЫЛҒЫ ЖОСПАРЛАР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бюджеттен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қаржыландырылатын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бағдарламалардың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орындалуы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есептердің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Қазақстан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Республикасында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қорғалған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диссертациялардың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есебі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289" y="297156"/>
            <a:ext cx="743064" cy="731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546945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2470795E-F2CC-4EDE-85A7-22C8EF1C086A}"/>
              </a:ext>
            </a:extLst>
          </p:cNvPr>
          <p:cNvSpPr/>
          <p:nvPr/>
        </p:nvSpPr>
        <p:spPr>
          <a:xfrm>
            <a:off x="11477898" y="6272483"/>
            <a:ext cx="479366" cy="38963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">
            <a:extLst>
              <a:ext uri="{FF2B5EF4-FFF2-40B4-BE49-F238E27FC236}">
                <a16:creationId xmlns:a16="http://schemas.microsoft.com/office/drawing/2014/main" id="{D0636945-43F2-4133-963D-F561EED4480F}"/>
              </a:ext>
            </a:extLst>
          </p:cNvPr>
          <p:cNvSpPr/>
          <p:nvPr/>
        </p:nvSpPr>
        <p:spPr>
          <a:xfrm>
            <a:off x="18933" y="40454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94886">
              <a:alpha val="50980"/>
            </a:srgbClr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50" name="Group 3">
            <a:extLst>
              <a:ext uri="{FF2B5EF4-FFF2-40B4-BE49-F238E27FC236}">
                <a16:creationId xmlns:a16="http://schemas.microsoft.com/office/drawing/2014/main" id="{E8FBB7BE-EEDE-4D98-91AC-C2CFDA2DDA8B}"/>
              </a:ext>
            </a:extLst>
          </p:cNvPr>
          <p:cNvGrpSpPr/>
          <p:nvPr/>
        </p:nvGrpSpPr>
        <p:grpSpPr>
          <a:xfrm>
            <a:off x="18933" y="0"/>
            <a:ext cx="12192000" cy="6858000"/>
            <a:chOff x="0" y="0"/>
            <a:chExt cx="4816593" cy="2709333"/>
          </a:xfrm>
        </p:grpSpPr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4138BB0D-F746-4833-83B8-763F2F3CF785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7C008934-FFE9-438E-A690-02CB87F11274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0" y="-96440"/>
            <a:ext cx="12192000" cy="697269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22"/>
              </a:lnSpc>
            </a:pPr>
            <a:endParaRPr sz="1200"/>
          </a:p>
        </p:txBody>
      </p:sp>
      <p:grpSp>
        <p:nvGrpSpPr>
          <p:cNvPr id="20" name="Group 20"/>
          <p:cNvGrpSpPr/>
          <p:nvPr/>
        </p:nvGrpSpPr>
        <p:grpSpPr>
          <a:xfrm>
            <a:off x="412503" y="1913924"/>
            <a:ext cx="1141978" cy="4156488"/>
            <a:chOff x="73525" y="-1571735"/>
            <a:chExt cx="5049324" cy="18890305"/>
          </a:xfrm>
        </p:grpSpPr>
        <p:sp>
          <p:nvSpPr>
            <p:cNvPr id="21" name="Freeform 21"/>
            <p:cNvSpPr/>
            <p:nvPr/>
          </p:nvSpPr>
          <p:spPr>
            <a:xfrm>
              <a:off x="73525" y="-1571735"/>
              <a:ext cx="5049324" cy="18890305"/>
            </a:xfrm>
            <a:custGeom>
              <a:avLst/>
              <a:gdLst/>
              <a:ahLst/>
              <a:cxnLst/>
              <a:rect l="l" t="t" r="r" b="b"/>
              <a:pathLst>
                <a:path w="5049324" h="18890306">
                  <a:moveTo>
                    <a:pt x="0" y="17714137"/>
                  </a:moveTo>
                  <a:lnTo>
                    <a:pt x="0" y="1174898"/>
                  </a:lnTo>
                  <a:cubicBezTo>
                    <a:pt x="0" y="525115"/>
                    <a:pt x="140371" y="0"/>
                    <a:pt x="314068" y="0"/>
                  </a:cubicBezTo>
                  <a:lnTo>
                    <a:pt x="4736266" y="0"/>
                  </a:lnTo>
                  <a:cubicBezTo>
                    <a:pt x="4908953" y="0"/>
                    <a:pt x="5049324" y="525115"/>
                    <a:pt x="5049324" y="1174898"/>
                  </a:cubicBezTo>
                  <a:lnTo>
                    <a:pt x="5049324" y="17717915"/>
                  </a:lnTo>
                  <a:cubicBezTo>
                    <a:pt x="5049324" y="18367697"/>
                    <a:pt x="4908953" y="18890306"/>
                    <a:pt x="4735256" y="18890306"/>
                  </a:cubicBezTo>
                  <a:lnTo>
                    <a:pt x="314068" y="18890306"/>
                  </a:lnTo>
                  <a:cubicBezTo>
                    <a:pt x="140371" y="18889035"/>
                    <a:pt x="0" y="18363921"/>
                    <a:pt x="0" y="17714137"/>
                  </a:cubicBezTo>
                  <a:close/>
                </a:path>
              </a:pathLst>
            </a:custGeom>
            <a:blipFill>
              <a:blip r:embed="rId2">
                <a:alphaModFix amt="86000"/>
              </a:blip>
              <a:stretch>
                <a:fillRect l="-478697" t="-17901" r="-255672"/>
              </a:stretch>
            </a:blipFill>
            <a:effectLst>
              <a:innerShdw blurRad="114300">
                <a:schemeClr val="accent1">
                  <a:lumMod val="75000"/>
                </a:schemeClr>
              </a:innerShdw>
            </a:effectLst>
          </p:spPr>
          <p:txBody>
            <a:bodyPr/>
            <a:lstStyle/>
            <a:p>
              <a:endParaRPr lang="ru-KZ"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138027" y="1017708"/>
            <a:ext cx="7797175" cy="579983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25" name="TextBox 25"/>
          <p:cNvSpPr txBox="1"/>
          <p:nvPr/>
        </p:nvSpPr>
        <p:spPr>
          <a:xfrm>
            <a:off x="6003994" y="1538487"/>
            <a:ext cx="6245997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ru-RU" sz="2000" b="1" spc="74" dirty="0">
                <a:solidFill>
                  <a:schemeClr val="bg1">
                    <a:lumMod val="95000"/>
                  </a:schemeClr>
                </a:solidFill>
              </a:rPr>
              <a:t>НЕГІЗГІ МӘСЕЛЕЛЕР</a:t>
            </a:r>
            <a:endParaRPr lang="en-US" sz="2000" b="1" spc="74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6021055" y="2319337"/>
            <a:ext cx="586176" cy="441830"/>
          </a:xfrm>
          <a:custGeom>
            <a:avLst/>
            <a:gdLst/>
            <a:ahLst/>
            <a:cxnLst/>
            <a:rect l="l" t="t" r="r" b="b"/>
            <a:pathLst>
              <a:path w="879264" h="662745">
                <a:moveTo>
                  <a:pt x="0" y="0"/>
                </a:moveTo>
                <a:lnTo>
                  <a:pt x="879264" y="0"/>
                </a:lnTo>
                <a:lnTo>
                  <a:pt x="879264" y="662745"/>
                </a:lnTo>
                <a:lnTo>
                  <a:pt x="0" y="66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6003994" y="3389908"/>
            <a:ext cx="460560" cy="398384"/>
          </a:xfrm>
          <a:custGeom>
            <a:avLst/>
            <a:gdLst/>
            <a:ahLst/>
            <a:cxnLst/>
            <a:rect l="l" t="t" r="r" b="b"/>
            <a:pathLst>
              <a:path w="690840" h="597576">
                <a:moveTo>
                  <a:pt x="0" y="0"/>
                </a:moveTo>
                <a:lnTo>
                  <a:pt x="690840" y="0"/>
                </a:lnTo>
                <a:lnTo>
                  <a:pt x="690840" y="597576"/>
                </a:lnTo>
                <a:lnTo>
                  <a:pt x="0" y="597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 dirty="0"/>
          </a:p>
        </p:txBody>
      </p:sp>
      <p:sp>
        <p:nvSpPr>
          <p:cNvPr id="32" name="Freeform 32"/>
          <p:cNvSpPr/>
          <p:nvPr/>
        </p:nvSpPr>
        <p:spPr>
          <a:xfrm>
            <a:off x="6027190" y="4265615"/>
            <a:ext cx="506989" cy="505721"/>
          </a:xfrm>
          <a:custGeom>
            <a:avLst/>
            <a:gdLst/>
            <a:ahLst/>
            <a:cxnLst/>
            <a:rect l="l" t="t" r="r" b="b"/>
            <a:pathLst>
              <a:path w="760483" h="758582">
                <a:moveTo>
                  <a:pt x="0" y="0"/>
                </a:moveTo>
                <a:lnTo>
                  <a:pt x="760483" y="0"/>
                </a:lnTo>
                <a:lnTo>
                  <a:pt x="760483" y="758582"/>
                </a:lnTo>
                <a:lnTo>
                  <a:pt x="0" y="7585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3" name="Freeform 33"/>
          <p:cNvSpPr/>
          <p:nvPr/>
        </p:nvSpPr>
        <p:spPr>
          <a:xfrm>
            <a:off x="6210212" y="5199119"/>
            <a:ext cx="421915" cy="421915"/>
          </a:xfrm>
          <a:custGeom>
            <a:avLst/>
            <a:gdLst/>
            <a:ahLst/>
            <a:cxnLst/>
            <a:rect l="l" t="t" r="r" b="b"/>
            <a:pathLst>
              <a:path w="632872" h="632872">
                <a:moveTo>
                  <a:pt x="0" y="0"/>
                </a:moveTo>
                <a:lnTo>
                  <a:pt x="632871" y="0"/>
                </a:lnTo>
                <a:lnTo>
                  <a:pt x="632871" y="632872"/>
                </a:lnTo>
                <a:lnTo>
                  <a:pt x="0" y="6328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/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4" name="TextBox 34"/>
          <p:cNvSpPr txBox="1"/>
          <p:nvPr/>
        </p:nvSpPr>
        <p:spPr>
          <a:xfrm>
            <a:off x="2215342" y="585373"/>
            <a:ext cx="7932648" cy="379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3"/>
              </a:lnSpc>
              <a:spcBef>
                <a:spcPct val="0"/>
              </a:spcBef>
            </a:pPr>
            <a:r>
              <a:rPr lang="ru-RU" sz="2400" b="1" spc="79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2023 ЖЫЛҒЫ МОНИТОРИНГТІҢ НЕГІЗГІ НӘТИЖЕЛЕРІ</a:t>
            </a:r>
            <a:endParaRPr lang="en-US" sz="2400" b="1" spc="79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99652" y="1969390"/>
            <a:ext cx="4014297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759"/>
              </a:lnSpc>
              <a:spcBef>
                <a:spcPct val="0"/>
              </a:spcBef>
            </a:pPr>
            <a:r>
              <a:rPr lang="en-US" sz="1600" b="1" spc="125" dirty="0">
                <a:solidFill>
                  <a:schemeClr val="bg1">
                    <a:lumMod val="95000"/>
                  </a:schemeClr>
                </a:solidFill>
              </a:rPr>
              <a:t>1066 </a:t>
            </a:r>
            <a:r>
              <a:rPr lang="kk-KZ" sz="1600" b="1" spc="125" dirty="0">
                <a:solidFill>
                  <a:schemeClr val="bg1">
                    <a:lumMod val="95000"/>
                  </a:schemeClr>
                </a:solidFill>
              </a:rPr>
              <a:t>жобалар мен бағдарламалар</a:t>
            </a:r>
            <a:r>
              <a:rPr lang="en-US" sz="1600" b="1" spc="125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k-KZ" sz="1600" b="1" spc="125" dirty="0">
                <a:solidFill>
                  <a:schemeClr val="bg1">
                    <a:lumMod val="95000"/>
                  </a:schemeClr>
                </a:solidFill>
              </a:rPr>
              <a:t>КЖ</a:t>
            </a:r>
            <a:endParaRPr lang="en-US" sz="1600" b="1" spc="12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89581" y="2349365"/>
            <a:ext cx="3936304" cy="427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868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жоба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бағдарлама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just"/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одан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әрі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қаржыландыруға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ұсынылған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126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жоба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бағдарлама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just"/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ескертулерді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жоюды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ескере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отырып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ұсынылды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32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жоба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бағдарлама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Ұлттық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салық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қызметінің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ерекше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қарауы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үшін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15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жоба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бағдарлама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Қосымша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қаржыландыруға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ұсынылмаған</a:t>
            </a:r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ru-RU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Қызметтік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пайдалану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үшін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»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белгісі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бар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ақпаратты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қамтитын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25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жоба</a:t>
            </a:r>
            <a:r>
              <a:rPr lang="ru-RU" sz="1400" b="1" spc="95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95" dirty="0" err="1">
                <a:solidFill>
                  <a:schemeClr val="bg1">
                    <a:lumMod val="95000"/>
                  </a:schemeClr>
                </a:solidFill>
              </a:rPr>
              <a:t>бағдарлама</a:t>
            </a:r>
            <a:endParaRPr lang="en-US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ru-RU" sz="1200" b="1" spc="95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ts val="1343"/>
              </a:lnSpc>
            </a:pPr>
            <a:endParaRPr lang="en-US" sz="1400" b="1" spc="95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ts val="1343"/>
              </a:lnSpc>
            </a:pPr>
            <a:endParaRPr lang="en-US" sz="1200" b="1" spc="95" dirty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849207" y="2333372"/>
            <a:ext cx="507961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31"/>
              </a:lnSpc>
              <a:spcBef>
                <a:spcPct val="0"/>
              </a:spcBef>
            </a:pP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ҒҒТЖБжКЖ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жүзеге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асыруға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бөлінген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қаражатты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басқа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мақсаттарға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пайдалану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; </a:t>
            </a:r>
            <a:endParaRPr lang="en-US" sz="1600" b="1" spc="137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127475" y="1467316"/>
            <a:ext cx="2788552" cy="260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16"/>
              </a:lnSpc>
            </a:pPr>
            <a:r>
              <a:rPr lang="ru-RU" sz="2000" b="1" spc="74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НЕГІЗГІ АҚПАРАТ</a:t>
            </a:r>
            <a:endParaRPr lang="en-US" sz="2000" b="1" spc="74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49207" y="3342516"/>
            <a:ext cx="510805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31"/>
              </a:lnSpc>
              <a:spcBef>
                <a:spcPct val="0"/>
              </a:spcBef>
            </a:pP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Зерттеу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тобының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құрамындағы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елеулі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өзгерістер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;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871811" y="4250306"/>
            <a:ext cx="5108056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31"/>
              </a:lnSpc>
              <a:spcBef>
                <a:spcPct val="0"/>
              </a:spcBef>
            </a:pP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Нормативтік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құқықтық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құжаттардан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7" dirty="0" err="1">
                <a:solidFill>
                  <a:schemeClr val="bg1">
                    <a:lumMod val="95000"/>
                  </a:schemeClr>
                </a:solidFill>
              </a:rPr>
              <a:t>ауытқулар</a:t>
            </a:r>
            <a:r>
              <a:rPr lang="ru-RU" sz="1600" b="1" spc="137" dirty="0">
                <a:solidFill>
                  <a:schemeClr val="bg1">
                    <a:lumMod val="95000"/>
                  </a:schemeClr>
                </a:solidFill>
              </a:rPr>
              <a:t>; </a:t>
            </a:r>
            <a:endParaRPr lang="en-US" sz="1600" b="1" spc="137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871811" y="5133721"/>
            <a:ext cx="510805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31"/>
              </a:lnSpc>
              <a:spcBef>
                <a:spcPct val="0"/>
              </a:spcBef>
            </a:pPr>
            <a:r>
              <a:rPr lang="ru-RU" sz="1600" b="1" spc="137">
                <a:solidFill>
                  <a:schemeClr val="bg1">
                    <a:lumMod val="95000"/>
                  </a:schemeClr>
                </a:solidFill>
              </a:rPr>
              <a:t>Күнтізбелік жоспардың тармақтарының сапасыз орындалуы және орындалмауы.</a:t>
            </a:r>
            <a:endParaRPr lang="en-US" sz="1600" b="1" spc="137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E9C94FC-D7F9-4230-9358-47DB36678BE8}"/>
              </a:ext>
            </a:extLst>
          </p:cNvPr>
          <p:cNvSpPr/>
          <p:nvPr/>
        </p:nvSpPr>
        <p:spPr>
          <a:xfrm flipV="1">
            <a:off x="928764" y="1098335"/>
            <a:ext cx="1033447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B7C07E2A-BB4E-4E57-A4C3-A0682432A9C6}"/>
              </a:ext>
            </a:extLst>
          </p:cNvPr>
          <p:cNvSpPr/>
          <p:nvPr/>
        </p:nvSpPr>
        <p:spPr>
          <a:xfrm>
            <a:off x="11477898" y="6272483"/>
            <a:ext cx="479366" cy="38963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2673B6F-8674-474A-BF9C-B3B947440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3149" y="188988"/>
            <a:ext cx="765794" cy="7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ECF21673-263E-41AB-8CFD-56F92E177AFF}"/>
              </a:ext>
            </a:extLst>
          </p:cNvPr>
          <p:cNvGrpSpPr/>
          <p:nvPr/>
        </p:nvGrpSpPr>
        <p:grpSpPr>
          <a:xfrm>
            <a:off x="0" y="25918"/>
            <a:ext cx="12192000" cy="6858000"/>
            <a:chOff x="0" y="0"/>
            <a:chExt cx="4816593" cy="2709333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B8C8289B-E6BC-4D13-AD74-42E4915D401E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3FD37EE1-68FF-4DFC-9DF1-BAA87A49C43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3B8192A7-34D5-4B9C-99DB-3552FD66D561}"/>
              </a:ext>
            </a:extLst>
          </p:cNvPr>
          <p:cNvGrpSpPr/>
          <p:nvPr/>
        </p:nvGrpSpPr>
        <p:grpSpPr>
          <a:xfrm>
            <a:off x="0" y="-25918"/>
            <a:ext cx="12192000" cy="6858000"/>
            <a:chOff x="0" y="0"/>
            <a:chExt cx="4816593" cy="2709333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F61CB7A2-643A-4EEC-A907-5EE4CC64D9ED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4170B304-E6CF-4DBE-B9AA-F6C977AA8771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0" y="-94301"/>
            <a:ext cx="12192000" cy="681811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22"/>
              </a:lnSpc>
            </a:pPr>
            <a:endParaRPr sz="4000"/>
          </a:p>
        </p:txBody>
      </p:sp>
      <p:sp>
        <p:nvSpPr>
          <p:cNvPr id="5" name="Freeform 5"/>
          <p:cNvSpPr/>
          <p:nvPr/>
        </p:nvSpPr>
        <p:spPr>
          <a:xfrm>
            <a:off x="-3" y="-8788"/>
            <a:ext cx="12192000" cy="2725185"/>
          </a:xfrm>
          <a:custGeom>
            <a:avLst/>
            <a:gdLst/>
            <a:ahLst/>
            <a:cxnLst/>
            <a:rect l="l" t="t" r="r" b="b"/>
            <a:pathLst>
              <a:path w="18288000" h="4087778">
                <a:moveTo>
                  <a:pt x="0" y="0"/>
                </a:moveTo>
                <a:lnTo>
                  <a:pt x="18288000" y="0"/>
                </a:lnTo>
                <a:lnTo>
                  <a:pt x="18288000" y="4087778"/>
                </a:lnTo>
                <a:lnTo>
                  <a:pt x="0" y="4087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 t="-77643" b="-142487"/>
            </a:stretch>
          </a:blipFill>
        </p:spPr>
        <p:txBody>
          <a:bodyPr/>
          <a:lstStyle/>
          <a:p>
            <a:endParaRPr lang="ru-KZ" sz="1200" dirty="0"/>
          </a:p>
        </p:txBody>
      </p:sp>
      <p:sp>
        <p:nvSpPr>
          <p:cNvPr id="6" name="TextBox 6"/>
          <p:cNvSpPr txBox="1"/>
          <p:nvPr/>
        </p:nvSpPr>
        <p:spPr>
          <a:xfrm>
            <a:off x="93100" y="316940"/>
            <a:ext cx="4837018" cy="115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</a:pPr>
            <a:r>
              <a:rPr lang="en-US" sz="3425" b="1" spc="27" dirty="0">
                <a:solidFill>
                  <a:schemeClr val="tx2">
                    <a:lumMod val="75000"/>
                  </a:schemeClr>
                </a:solidFill>
                <a:latin typeface="Times New Roman Bold"/>
              </a:rPr>
              <a:t>МОНИТОРИНГ </a:t>
            </a:r>
            <a:r>
              <a:rPr lang="kk-KZ" sz="3425" b="1" spc="27" dirty="0">
                <a:solidFill>
                  <a:schemeClr val="tx2">
                    <a:lumMod val="75000"/>
                  </a:schemeClr>
                </a:solidFill>
                <a:latin typeface="Times New Roman Bold"/>
              </a:rPr>
              <a:t>САНДАРМЕН</a:t>
            </a:r>
            <a:endParaRPr lang="en-US" sz="3425" b="1" spc="27" dirty="0">
              <a:solidFill>
                <a:schemeClr val="tx2">
                  <a:lumMod val="75000"/>
                </a:schemeClr>
              </a:solidFill>
              <a:latin typeface="Times New Roma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373" y="4045032"/>
            <a:ext cx="182894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ЖОБАЛАР МЕН БАҒДАРЛАМАЛАР</a:t>
            </a:r>
            <a:r>
              <a:rPr lang="en-US" sz="1400" b="1" spc="106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КЖ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36681" y="3030128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 dirty="0">
                <a:solidFill>
                  <a:schemeClr val="bg1">
                    <a:lumMod val="95000"/>
                  </a:schemeClr>
                </a:solidFill>
              </a:rPr>
              <a:t>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35647" y="4056936"/>
            <a:ext cx="182894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ЖОБАЛАР МЕН БАҒДАРЛАМАЛАР</a:t>
            </a:r>
          </a:p>
          <a:p>
            <a:pPr algn="ctr">
              <a:lnSpc>
                <a:spcPts val="1494"/>
              </a:lnSpc>
            </a:pPr>
            <a:r>
              <a:rPr lang="kk-KZ" sz="1400" b="1" spc="106" dirty="0">
                <a:solidFill>
                  <a:schemeClr val="bg1"/>
                </a:solidFill>
              </a:rPr>
              <a:t>қызметтік пайдалану үшін</a:t>
            </a:r>
            <a:endParaRPr lang="en-US" sz="1400" b="1" spc="106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96275" y="3051393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15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75038" y="4022671"/>
            <a:ext cx="20405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БАСЫМ БАҒЫТТАР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81868" y="3096827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 dirty="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95241" y="4178233"/>
            <a:ext cx="1828947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en-US" sz="1400" b="1" spc="106" dirty="0">
                <a:solidFill>
                  <a:schemeClr val="bg1">
                    <a:lumMod val="95000"/>
                  </a:schemeClr>
                </a:solidFill>
              </a:rPr>
              <a:t>КОНКУ</a:t>
            </a: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РСТАР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16478" y="3051393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27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8617" y="6486514"/>
            <a:ext cx="11411548" cy="109871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  <a:spcBef>
                <a:spcPct val="0"/>
              </a:spcBef>
            </a:pPr>
            <a:endParaRPr sz="1200"/>
          </a:p>
        </p:txBody>
      </p:sp>
      <p:sp>
        <p:nvSpPr>
          <p:cNvPr id="18" name="TextBox 18"/>
          <p:cNvSpPr txBox="1"/>
          <p:nvPr/>
        </p:nvSpPr>
        <p:spPr>
          <a:xfrm>
            <a:off x="5015444" y="4056935"/>
            <a:ext cx="1828947" cy="39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ҚАЛАЛАР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ts val="1494"/>
              </a:lnSpc>
            </a:pPr>
            <a:r>
              <a:rPr lang="en-US" sz="1400" b="1" spc="106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ОБЛЫСТАР</a:t>
            </a:r>
            <a:r>
              <a:rPr lang="en-US" sz="1400" b="1" spc="106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099" y="5173026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248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52647" y="5173026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43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11609" y="6037122"/>
            <a:ext cx="227702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ГҚ </a:t>
            </a:r>
            <a:r>
              <a:rPr lang="ru-RU" sz="1400" b="1" spc="106" dirty="0" err="1">
                <a:solidFill>
                  <a:schemeClr val="bg1">
                    <a:lumMod val="95000"/>
                  </a:schemeClr>
                </a:solidFill>
              </a:rPr>
              <a:t>және</a:t>
            </a: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 БНҚ ЭКОНОМИКАЛЫҚ САРАПШЫЛАРЫ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81868" y="5075615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80834" y="6037469"/>
            <a:ext cx="182894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1"/>
              </a:lnSpc>
            </a:pPr>
            <a:r>
              <a:rPr lang="kk-KZ" sz="1400" b="1" spc="104" dirty="0">
                <a:solidFill>
                  <a:schemeClr val="bg1">
                    <a:lumMod val="95000"/>
                  </a:schemeClr>
                </a:solidFill>
              </a:rPr>
              <a:t>«ҰМҒТСО» АҚ </a:t>
            </a:r>
            <a:r>
              <a:rPr lang="en-US" sz="1400" b="1" spc="104" dirty="0">
                <a:solidFill>
                  <a:schemeClr val="bg1">
                    <a:lumMod val="95000"/>
                  </a:schemeClr>
                </a:solidFill>
              </a:rPr>
              <a:t>МЕ</a:t>
            </a:r>
            <a:r>
              <a:rPr lang="kk-KZ" sz="1400" b="1" spc="104" dirty="0">
                <a:solidFill>
                  <a:schemeClr val="bg1">
                    <a:lumMod val="95000"/>
                  </a:schemeClr>
                </a:solidFill>
              </a:rPr>
              <a:t>НЕДЖЕРЛЕРІ</a:t>
            </a:r>
            <a:r>
              <a:rPr lang="en-US" sz="1400" b="1" spc="104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1286" y="3022172"/>
            <a:ext cx="1512505" cy="679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spc="221" dirty="0">
                <a:solidFill>
                  <a:schemeClr val="bg1">
                    <a:lumMod val="95000"/>
                  </a:schemeClr>
                </a:solidFill>
                <a:latin typeface="Times New Roman Bold"/>
              </a:rPr>
              <a:t>1066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3065" y="6037837"/>
            <a:ext cx="182894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kk-KZ" sz="1400" b="1" spc="106" dirty="0">
                <a:solidFill>
                  <a:schemeClr val="bg1">
                    <a:lumMod val="95000"/>
                  </a:schemeClr>
                </a:solidFill>
              </a:rPr>
              <a:t>ГҚ және БНҚ ҒЫЛЫМИ САРАПШЫЛАРЫ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95070" y="1643511"/>
            <a:ext cx="4234847" cy="55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6"/>
              </a:lnSpc>
            </a:pPr>
            <a:r>
              <a:rPr lang="en-US" sz="3425" b="1" spc="27" dirty="0">
                <a:solidFill>
                  <a:schemeClr val="tx2">
                    <a:lumMod val="75000"/>
                  </a:schemeClr>
                </a:solidFill>
                <a:latin typeface="Times New Roman Bold"/>
              </a:rPr>
              <a:t>2023 </a:t>
            </a:r>
            <a:r>
              <a:rPr lang="kk-KZ" sz="3425" b="1" spc="27" dirty="0">
                <a:solidFill>
                  <a:schemeClr val="tx2">
                    <a:lumMod val="75000"/>
                  </a:schemeClr>
                </a:solidFill>
                <a:latin typeface="Times New Roman Bold"/>
              </a:rPr>
              <a:t>ЖЫЛ</a:t>
            </a:r>
            <a:endParaRPr lang="en-US" sz="3425" b="1" spc="27" dirty="0">
              <a:solidFill>
                <a:schemeClr val="tx2">
                  <a:lumMod val="75000"/>
                </a:schemeClr>
              </a:solidFill>
              <a:latin typeface="Times New Roman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316478" y="5172310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45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98505" y="5173741"/>
            <a:ext cx="122688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2"/>
              </a:lnSpc>
              <a:spcBef>
                <a:spcPct val="0"/>
              </a:spcBef>
            </a:pPr>
            <a:r>
              <a:rPr lang="en-US" sz="4000" b="1" spc="221">
                <a:solidFill>
                  <a:schemeClr val="bg1">
                    <a:lumMod val="95000"/>
                  </a:schemeClr>
                </a:solidFill>
              </a:rPr>
              <a:t>13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57467" y="6037837"/>
            <a:ext cx="227702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КЖ-</a:t>
            </a:r>
            <a:r>
              <a:rPr lang="ru-RU" sz="1400" b="1" spc="106" dirty="0" err="1">
                <a:solidFill>
                  <a:schemeClr val="bg1">
                    <a:lumMod val="95000"/>
                  </a:schemeClr>
                </a:solidFill>
              </a:rPr>
              <a:t>дың</a:t>
            </a: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 ЭКОНОМИКАЛЫҚ САРАПШЫЛАРЫ</a:t>
            </a:r>
            <a:endParaRPr lang="en-US" sz="1400" b="1" spc="106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015444" y="6037121"/>
            <a:ext cx="182894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КЖ-</a:t>
            </a:r>
            <a:r>
              <a:rPr lang="ru-RU" sz="1400" b="1" spc="106" dirty="0" err="1">
                <a:solidFill>
                  <a:schemeClr val="bg1">
                    <a:lumMod val="95000"/>
                  </a:schemeClr>
                </a:solidFill>
              </a:rPr>
              <a:t>дың</a:t>
            </a:r>
            <a:r>
              <a:rPr lang="ru-RU" sz="1400" b="1" spc="106" dirty="0">
                <a:solidFill>
                  <a:schemeClr val="bg1">
                    <a:lumMod val="95000"/>
                  </a:schemeClr>
                </a:solidFill>
              </a:rPr>
              <a:t> ҒЫЛЫМИ САРАПШЫЛАРЫ </a:t>
            </a:r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B00C036A-62F3-486D-9CAE-2549E7C66B86}"/>
              </a:ext>
            </a:extLst>
          </p:cNvPr>
          <p:cNvSpPr/>
          <p:nvPr/>
        </p:nvSpPr>
        <p:spPr>
          <a:xfrm>
            <a:off x="11477898" y="6272483"/>
            <a:ext cx="479366" cy="38963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1667AE-5C79-4473-99D5-11A5B838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945" y="187242"/>
            <a:ext cx="826708" cy="8138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E91F29E3-0AC9-4042-9DE3-DD57C6C140EC}"/>
              </a:ext>
            </a:extLst>
          </p:cNvPr>
          <p:cNvGrpSpPr/>
          <p:nvPr/>
        </p:nvGrpSpPr>
        <p:grpSpPr>
          <a:xfrm>
            <a:off x="18933" y="0"/>
            <a:ext cx="12192000" cy="6858000"/>
            <a:chOff x="0" y="0"/>
            <a:chExt cx="4816593" cy="2709333"/>
          </a:xfrm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18AF28A8-4E59-4C6B-907B-DDFE9FDAD108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218F2D15-887E-4131-903A-423318D1DD72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42" name="object 15">
            <a:extLst>
              <a:ext uri="{FF2B5EF4-FFF2-40B4-BE49-F238E27FC236}">
                <a16:creationId xmlns:a16="http://schemas.microsoft.com/office/drawing/2014/main" id="{087805E8-3935-4EB4-A3F3-5F51404E7D1B}"/>
              </a:ext>
            </a:extLst>
          </p:cNvPr>
          <p:cNvSpPr/>
          <p:nvPr/>
        </p:nvSpPr>
        <p:spPr>
          <a:xfrm>
            <a:off x="245060" y="2101691"/>
            <a:ext cx="558277" cy="529111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523874" y="1047749"/>
                </a:moveTo>
                <a:lnTo>
                  <a:pt x="485340" y="1046330"/>
                </a:lnTo>
                <a:lnTo>
                  <a:pt x="447006" y="1042080"/>
                </a:lnTo>
                <a:lnTo>
                  <a:pt x="409089" y="1035020"/>
                </a:lnTo>
                <a:lnTo>
                  <a:pt x="371802" y="1025191"/>
                </a:lnTo>
                <a:lnTo>
                  <a:pt x="335338" y="1012648"/>
                </a:lnTo>
                <a:lnTo>
                  <a:pt x="299889" y="997452"/>
                </a:lnTo>
                <a:lnTo>
                  <a:pt x="265654" y="979689"/>
                </a:lnTo>
                <a:lnTo>
                  <a:pt x="232825" y="959460"/>
                </a:lnTo>
                <a:lnTo>
                  <a:pt x="201573" y="936872"/>
                </a:lnTo>
                <a:lnTo>
                  <a:pt x="172061" y="912040"/>
                </a:lnTo>
                <a:lnTo>
                  <a:pt x="144457" y="885105"/>
                </a:lnTo>
                <a:lnTo>
                  <a:pt x="118914" y="856217"/>
                </a:lnTo>
                <a:lnTo>
                  <a:pt x="95564" y="825529"/>
                </a:lnTo>
                <a:lnTo>
                  <a:pt x="74532" y="793200"/>
                </a:lnTo>
                <a:lnTo>
                  <a:pt x="55935" y="759411"/>
                </a:lnTo>
                <a:lnTo>
                  <a:pt x="39877" y="724353"/>
                </a:lnTo>
                <a:lnTo>
                  <a:pt x="26441" y="688208"/>
                </a:lnTo>
                <a:lnTo>
                  <a:pt x="15699" y="651166"/>
                </a:lnTo>
                <a:lnTo>
                  <a:pt x="7711" y="613433"/>
                </a:lnTo>
                <a:lnTo>
                  <a:pt x="2522" y="575223"/>
                </a:lnTo>
                <a:lnTo>
                  <a:pt x="157" y="536735"/>
                </a:lnTo>
                <a:lnTo>
                  <a:pt x="0" y="523874"/>
                </a:lnTo>
                <a:lnTo>
                  <a:pt x="157" y="511014"/>
                </a:lnTo>
                <a:lnTo>
                  <a:pt x="2522" y="472526"/>
                </a:lnTo>
                <a:lnTo>
                  <a:pt x="7711" y="434316"/>
                </a:lnTo>
                <a:lnTo>
                  <a:pt x="15699" y="396583"/>
                </a:lnTo>
                <a:lnTo>
                  <a:pt x="26441" y="359541"/>
                </a:lnTo>
                <a:lnTo>
                  <a:pt x="39877" y="323396"/>
                </a:lnTo>
                <a:lnTo>
                  <a:pt x="55935" y="288338"/>
                </a:lnTo>
                <a:lnTo>
                  <a:pt x="74532" y="254549"/>
                </a:lnTo>
                <a:lnTo>
                  <a:pt x="95564" y="222220"/>
                </a:lnTo>
                <a:lnTo>
                  <a:pt x="118914" y="191532"/>
                </a:lnTo>
                <a:lnTo>
                  <a:pt x="144457" y="162644"/>
                </a:lnTo>
                <a:lnTo>
                  <a:pt x="172061" y="135708"/>
                </a:lnTo>
                <a:lnTo>
                  <a:pt x="201573" y="110877"/>
                </a:lnTo>
                <a:lnTo>
                  <a:pt x="232825" y="88288"/>
                </a:lnTo>
                <a:lnTo>
                  <a:pt x="265654" y="68059"/>
                </a:lnTo>
                <a:lnTo>
                  <a:pt x="299889" y="50297"/>
                </a:lnTo>
                <a:lnTo>
                  <a:pt x="335338" y="35101"/>
                </a:lnTo>
                <a:lnTo>
                  <a:pt x="371802" y="22557"/>
                </a:lnTo>
                <a:lnTo>
                  <a:pt x="409089" y="12729"/>
                </a:lnTo>
                <a:lnTo>
                  <a:pt x="447006" y="5669"/>
                </a:lnTo>
                <a:lnTo>
                  <a:pt x="485340" y="1418"/>
                </a:lnTo>
                <a:lnTo>
                  <a:pt x="523874" y="0"/>
                </a:lnTo>
                <a:lnTo>
                  <a:pt x="536735" y="157"/>
                </a:lnTo>
                <a:lnTo>
                  <a:pt x="575223" y="2522"/>
                </a:lnTo>
                <a:lnTo>
                  <a:pt x="613433" y="7711"/>
                </a:lnTo>
                <a:lnTo>
                  <a:pt x="651166" y="15699"/>
                </a:lnTo>
                <a:lnTo>
                  <a:pt x="688208" y="26441"/>
                </a:lnTo>
                <a:lnTo>
                  <a:pt x="724353" y="39877"/>
                </a:lnTo>
                <a:lnTo>
                  <a:pt x="759411" y="55935"/>
                </a:lnTo>
                <a:lnTo>
                  <a:pt x="793200" y="74532"/>
                </a:lnTo>
                <a:lnTo>
                  <a:pt x="825529" y="95564"/>
                </a:lnTo>
                <a:lnTo>
                  <a:pt x="856217" y="118914"/>
                </a:lnTo>
                <a:lnTo>
                  <a:pt x="885105" y="144457"/>
                </a:lnTo>
                <a:lnTo>
                  <a:pt x="912040" y="172061"/>
                </a:lnTo>
                <a:lnTo>
                  <a:pt x="936872" y="201573"/>
                </a:lnTo>
                <a:lnTo>
                  <a:pt x="959460" y="232825"/>
                </a:lnTo>
                <a:lnTo>
                  <a:pt x="979689" y="265654"/>
                </a:lnTo>
                <a:lnTo>
                  <a:pt x="997452" y="299889"/>
                </a:lnTo>
                <a:lnTo>
                  <a:pt x="1012647" y="335338"/>
                </a:lnTo>
                <a:lnTo>
                  <a:pt x="1025191" y="371802"/>
                </a:lnTo>
                <a:lnTo>
                  <a:pt x="1035020" y="409089"/>
                </a:lnTo>
                <a:lnTo>
                  <a:pt x="1042080" y="447006"/>
                </a:lnTo>
                <a:lnTo>
                  <a:pt x="1046330" y="485340"/>
                </a:lnTo>
                <a:lnTo>
                  <a:pt x="1047749" y="523874"/>
                </a:lnTo>
                <a:lnTo>
                  <a:pt x="1047592" y="536735"/>
                </a:lnTo>
                <a:lnTo>
                  <a:pt x="1045227" y="575223"/>
                </a:lnTo>
                <a:lnTo>
                  <a:pt x="1040038" y="613433"/>
                </a:lnTo>
                <a:lnTo>
                  <a:pt x="1032050" y="651166"/>
                </a:lnTo>
                <a:lnTo>
                  <a:pt x="1021307" y="688208"/>
                </a:lnTo>
                <a:lnTo>
                  <a:pt x="1007872" y="724353"/>
                </a:lnTo>
                <a:lnTo>
                  <a:pt x="991814" y="759411"/>
                </a:lnTo>
                <a:lnTo>
                  <a:pt x="973217" y="793200"/>
                </a:lnTo>
                <a:lnTo>
                  <a:pt x="952184" y="825529"/>
                </a:lnTo>
                <a:lnTo>
                  <a:pt x="928835" y="856217"/>
                </a:lnTo>
                <a:lnTo>
                  <a:pt x="903292" y="885105"/>
                </a:lnTo>
                <a:lnTo>
                  <a:pt x="875688" y="912040"/>
                </a:lnTo>
                <a:lnTo>
                  <a:pt x="846176" y="936872"/>
                </a:lnTo>
                <a:lnTo>
                  <a:pt x="814924" y="959460"/>
                </a:lnTo>
                <a:lnTo>
                  <a:pt x="782095" y="979689"/>
                </a:lnTo>
                <a:lnTo>
                  <a:pt x="747860" y="997452"/>
                </a:lnTo>
                <a:lnTo>
                  <a:pt x="712411" y="1012647"/>
                </a:lnTo>
                <a:lnTo>
                  <a:pt x="675947" y="1025191"/>
                </a:lnTo>
                <a:lnTo>
                  <a:pt x="638660" y="1035020"/>
                </a:lnTo>
                <a:lnTo>
                  <a:pt x="600743" y="1042080"/>
                </a:lnTo>
                <a:lnTo>
                  <a:pt x="562409" y="1046330"/>
                </a:lnTo>
                <a:lnTo>
                  <a:pt x="523874" y="1047749"/>
                </a:lnTo>
                <a:close/>
              </a:path>
            </a:pathLst>
          </a:custGeom>
          <a:solidFill>
            <a:srgbClr val="14347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7D9AF5C7-BF82-42E8-9E59-D22BE795E0EE}"/>
              </a:ext>
            </a:extLst>
          </p:cNvPr>
          <p:cNvSpPr txBox="1"/>
          <p:nvPr/>
        </p:nvSpPr>
        <p:spPr>
          <a:xfrm>
            <a:off x="25707" y="-216992"/>
            <a:ext cx="2057400" cy="22743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055"/>
              </a:lnSpc>
            </a:pPr>
            <a:endParaRPr sz="1200" b="1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778" y="33549"/>
            <a:ext cx="10845650" cy="742998"/>
          </a:xfrm>
        </p:spPr>
        <p:txBody>
          <a:bodyPr/>
          <a:lstStyle/>
          <a:p>
            <a:pPr algn="ctr"/>
            <a:br>
              <a:rPr lang="ru-RU" sz="2000" dirty="0">
                <a:latin typeface="+mn-lt"/>
                <a:cs typeface="Arial" panose="020B0604020202020204" pitchFamily="34" charset="0"/>
              </a:rPr>
            </a:br>
            <a:r>
              <a:rPr lang="ru-RU" sz="2000" dirty="0">
                <a:latin typeface="+mn-lt"/>
                <a:cs typeface="Arial" panose="020B0604020202020204" pitchFamily="34" charset="0"/>
              </a:rPr>
              <a:t>ҒЫЛЫМИ, ҒЫЛЫМИ-ТЕХНИКАЛЫҚ ЖОБАЛАР МЕН БАҒДАРЛАМАЛАРДЫҢ, КОММЕРЦИЯЛАНДЫРУ ЖОБАЛАРЫНЫҢ МОНИТОРИНГІ (ІСКЕ АЛУ ОРНЫНА БАРУ АРҚЫЛЫ)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87" y="220715"/>
            <a:ext cx="76525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 flipV="1">
            <a:off x="321056" y="947950"/>
            <a:ext cx="1033447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83D7A753-16B8-4848-9441-D0D0EDD65B38}"/>
              </a:ext>
            </a:extLst>
          </p:cNvPr>
          <p:cNvSpPr/>
          <p:nvPr/>
        </p:nvSpPr>
        <p:spPr>
          <a:xfrm>
            <a:off x="11418482" y="6224189"/>
            <a:ext cx="538782" cy="437932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FCB717-A794-4835-89E2-0CC4AB5DF484}"/>
              </a:ext>
            </a:extLst>
          </p:cNvPr>
          <p:cNvSpPr txBox="1"/>
          <p:nvPr/>
        </p:nvSpPr>
        <p:spPr>
          <a:xfrm>
            <a:off x="1137820" y="1156532"/>
            <a:ext cx="843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2023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жылы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 мониторинг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іс-шараларының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80604020202020204" pitchFamily="34" charset="0"/>
              </a:rPr>
              <a:t>орындалуы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80604020202020204" pitchFamily="34" charset="0"/>
            </a:endParaRP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07CE82CB-9AD7-45B0-901B-02E158FA5D4E}"/>
              </a:ext>
            </a:extLst>
          </p:cNvPr>
          <p:cNvSpPr txBox="1"/>
          <p:nvPr/>
        </p:nvSpPr>
        <p:spPr>
          <a:xfrm>
            <a:off x="1006279" y="1992281"/>
            <a:ext cx="9044721" cy="123922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255" marR="3175" algn="just">
              <a:spcBef>
                <a:spcPts val="65"/>
              </a:spcBef>
            </a:pPr>
            <a:r>
              <a:rPr lang="ru-RU" sz="1600" b="1" spc="73" dirty="0">
                <a:solidFill>
                  <a:schemeClr val="bg1"/>
                </a:solidFill>
                <a:cs typeface="Arial"/>
              </a:rPr>
              <a:t>«ҰМҒТСО» АҚ-да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отырысқа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қатысатын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ұлттық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кеңестердің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мүшелеріне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және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ғылыми-техникалық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жобалар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мен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бағдарламаларды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және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(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немесе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)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нәтижелерін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коммерцияландыру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жобаларын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іске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асыру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мониторингіне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оларды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жүзеге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асыру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және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аяқтау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кезеңдеріндегі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қатысатын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сарапшыларға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іссапар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шығындарын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өтеу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қағидалары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әзірленді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. </a:t>
            </a:r>
            <a:endParaRPr lang="ru-RU" sz="1200" b="1" spc="73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A7AF4D60-5CF8-4845-8463-31270B061BC3}"/>
              </a:ext>
            </a:extLst>
          </p:cNvPr>
          <p:cNvSpPr txBox="1"/>
          <p:nvPr/>
        </p:nvSpPr>
        <p:spPr>
          <a:xfrm>
            <a:off x="1006278" y="3436765"/>
            <a:ext cx="9120649" cy="74678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255" marR="3175" algn="just">
              <a:spcBef>
                <a:spcPts val="65"/>
              </a:spcBef>
            </a:pP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Мониторингке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жататын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ғылыми-техникалық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жобалар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мен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бағдарламалардың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(ГҚ, БНҚ),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коммерцияландыру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жобаларының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тізбесі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бекітілді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; Мониторинг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кестелері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құрылды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және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3" dirty="0" err="1">
                <a:solidFill>
                  <a:schemeClr val="bg1"/>
                </a:solidFill>
                <a:cs typeface="Arial"/>
              </a:rPr>
              <a:t>бекітілді</a:t>
            </a:r>
            <a:r>
              <a:rPr lang="ru-RU" sz="1600" b="1" spc="73" dirty="0">
                <a:solidFill>
                  <a:schemeClr val="bg1"/>
                </a:solidFill>
                <a:cs typeface="Arial"/>
              </a:rPr>
              <a:t> </a:t>
            </a:r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4466B84E-C0AB-4356-A0F0-17C7ACBC085F}"/>
              </a:ext>
            </a:extLst>
          </p:cNvPr>
          <p:cNvSpPr txBox="1"/>
          <p:nvPr/>
        </p:nvSpPr>
        <p:spPr>
          <a:xfrm>
            <a:off x="1006279" y="4576290"/>
            <a:ext cx="8855196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255" marR="3175" algn="just">
              <a:spcBef>
                <a:spcPts val="65"/>
              </a:spcBef>
            </a:pPr>
            <a:r>
              <a:rPr lang="ru-RU" sz="1600" b="1" spc="70" dirty="0">
                <a:solidFill>
                  <a:schemeClr val="bg1"/>
                </a:solidFill>
                <a:cs typeface="Arial"/>
              </a:rPr>
              <a:t>Ғылыми,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ғылыми-техникалық</a:t>
            </a:r>
            <a:r>
              <a:rPr lang="ru-RU" sz="1600" b="1" spc="7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жобалар</a:t>
            </a:r>
            <a:r>
              <a:rPr lang="ru-RU" sz="1600" b="1" spc="70" dirty="0">
                <a:solidFill>
                  <a:schemeClr val="bg1"/>
                </a:solidFill>
                <a:cs typeface="Arial"/>
              </a:rPr>
              <a:t> мен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бағдарламалар</a:t>
            </a:r>
            <a:r>
              <a:rPr lang="ru-RU" sz="1600" b="1" spc="70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коммерцияландыру</a:t>
            </a:r>
            <a:r>
              <a:rPr lang="ru-RU" sz="1600" b="1" spc="7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жобалары</a:t>
            </a:r>
            <a:r>
              <a:rPr lang="ru-RU" sz="1600" b="1" spc="7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70" dirty="0" err="1">
                <a:solidFill>
                  <a:schemeClr val="bg1"/>
                </a:solidFill>
                <a:cs typeface="Arial"/>
              </a:rPr>
              <a:t>бөлінді</a:t>
            </a:r>
            <a:endParaRPr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1A6B7D3A-4EEC-437B-A3A6-A9F8F6AAE9A5}"/>
              </a:ext>
            </a:extLst>
          </p:cNvPr>
          <p:cNvSpPr txBox="1"/>
          <p:nvPr/>
        </p:nvSpPr>
        <p:spPr>
          <a:xfrm>
            <a:off x="1006278" y="5323054"/>
            <a:ext cx="9259874" cy="74678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255" marR="3175" algn="just">
              <a:spcBef>
                <a:spcPts val="65"/>
              </a:spcBef>
            </a:pPr>
            <a:r>
              <a:rPr lang="ru-RU" sz="1600" b="1" spc="23" dirty="0">
                <a:solidFill>
                  <a:schemeClr val="bg1"/>
                </a:solidFill>
                <a:cs typeface="Arial"/>
              </a:rPr>
              <a:t>Мониторинг жүргізу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үшін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ғылыми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,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ғылыми-техникалық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жобалар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мен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бағдарламалардың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(</a:t>
            </a:r>
            <a:r>
              <a:rPr lang="kk-KZ" sz="1600" b="1" spc="23" dirty="0">
                <a:solidFill>
                  <a:schemeClr val="bg1"/>
                </a:solidFill>
                <a:cs typeface="Arial"/>
              </a:rPr>
              <a:t>ГҚ, БНҚ</a:t>
            </a:r>
            <a:r>
              <a:rPr lang="en-US" sz="1600" b="1" spc="23" dirty="0">
                <a:solidFill>
                  <a:schemeClr val="bg1"/>
                </a:solidFill>
                <a:cs typeface="Arial"/>
              </a:rPr>
              <a:t>),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коммерцияландыру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жобаларының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мониторингін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жүргізу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үшін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сарапшыларды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іріктеудің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сараптамалық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деректер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базасы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қалыптастырылды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және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b="1" spc="23" dirty="0" err="1">
                <a:solidFill>
                  <a:schemeClr val="bg1"/>
                </a:solidFill>
                <a:cs typeface="Arial"/>
              </a:rPr>
              <a:t>жаңартылды</a:t>
            </a:r>
            <a:r>
              <a:rPr lang="ru-RU" sz="1600" b="1" spc="23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5EB8F2-A87B-4200-8778-C00AA8CC9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322812" y="2166267"/>
            <a:ext cx="402771" cy="402771"/>
          </a:xfrm>
          <a:prstGeom prst="rect">
            <a:avLst/>
          </a:prstGeom>
        </p:spPr>
      </p:pic>
      <p:sp>
        <p:nvSpPr>
          <p:cNvPr id="44" name="object 15">
            <a:extLst>
              <a:ext uri="{FF2B5EF4-FFF2-40B4-BE49-F238E27FC236}">
                <a16:creationId xmlns:a16="http://schemas.microsoft.com/office/drawing/2014/main" id="{C5FB54DD-A5C7-436B-95E4-6F3D484CBBAA}"/>
              </a:ext>
            </a:extLst>
          </p:cNvPr>
          <p:cNvSpPr/>
          <p:nvPr/>
        </p:nvSpPr>
        <p:spPr>
          <a:xfrm>
            <a:off x="245058" y="3476759"/>
            <a:ext cx="558277" cy="529111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523874" y="1047749"/>
                </a:moveTo>
                <a:lnTo>
                  <a:pt x="485340" y="1046330"/>
                </a:lnTo>
                <a:lnTo>
                  <a:pt x="447006" y="1042080"/>
                </a:lnTo>
                <a:lnTo>
                  <a:pt x="409089" y="1035020"/>
                </a:lnTo>
                <a:lnTo>
                  <a:pt x="371802" y="1025191"/>
                </a:lnTo>
                <a:lnTo>
                  <a:pt x="335338" y="1012648"/>
                </a:lnTo>
                <a:lnTo>
                  <a:pt x="299889" y="997452"/>
                </a:lnTo>
                <a:lnTo>
                  <a:pt x="265654" y="979689"/>
                </a:lnTo>
                <a:lnTo>
                  <a:pt x="232825" y="959460"/>
                </a:lnTo>
                <a:lnTo>
                  <a:pt x="201573" y="936872"/>
                </a:lnTo>
                <a:lnTo>
                  <a:pt x="172061" y="912040"/>
                </a:lnTo>
                <a:lnTo>
                  <a:pt x="144457" y="885105"/>
                </a:lnTo>
                <a:lnTo>
                  <a:pt x="118914" y="856217"/>
                </a:lnTo>
                <a:lnTo>
                  <a:pt x="95564" y="825529"/>
                </a:lnTo>
                <a:lnTo>
                  <a:pt x="74532" y="793200"/>
                </a:lnTo>
                <a:lnTo>
                  <a:pt x="55935" y="759411"/>
                </a:lnTo>
                <a:lnTo>
                  <a:pt x="39877" y="724353"/>
                </a:lnTo>
                <a:lnTo>
                  <a:pt x="26441" y="688208"/>
                </a:lnTo>
                <a:lnTo>
                  <a:pt x="15699" y="651166"/>
                </a:lnTo>
                <a:lnTo>
                  <a:pt x="7711" y="613433"/>
                </a:lnTo>
                <a:lnTo>
                  <a:pt x="2522" y="575223"/>
                </a:lnTo>
                <a:lnTo>
                  <a:pt x="157" y="536735"/>
                </a:lnTo>
                <a:lnTo>
                  <a:pt x="0" y="523874"/>
                </a:lnTo>
                <a:lnTo>
                  <a:pt x="157" y="511014"/>
                </a:lnTo>
                <a:lnTo>
                  <a:pt x="2522" y="472526"/>
                </a:lnTo>
                <a:lnTo>
                  <a:pt x="7711" y="434316"/>
                </a:lnTo>
                <a:lnTo>
                  <a:pt x="15699" y="396583"/>
                </a:lnTo>
                <a:lnTo>
                  <a:pt x="26441" y="359541"/>
                </a:lnTo>
                <a:lnTo>
                  <a:pt x="39877" y="323396"/>
                </a:lnTo>
                <a:lnTo>
                  <a:pt x="55935" y="288338"/>
                </a:lnTo>
                <a:lnTo>
                  <a:pt x="74532" y="254549"/>
                </a:lnTo>
                <a:lnTo>
                  <a:pt x="95564" y="222220"/>
                </a:lnTo>
                <a:lnTo>
                  <a:pt x="118914" y="191532"/>
                </a:lnTo>
                <a:lnTo>
                  <a:pt x="144457" y="162644"/>
                </a:lnTo>
                <a:lnTo>
                  <a:pt x="172061" y="135708"/>
                </a:lnTo>
                <a:lnTo>
                  <a:pt x="201573" y="110877"/>
                </a:lnTo>
                <a:lnTo>
                  <a:pt x="232825" y="88288"/>
                </a:lnTo>
                <a:lnTo>
                  <a:pt x="265654" y="68059"/>
                </a:lnTo>
                <a:lnTo>
                  <a:pt x="299889" y="50297"/>
                </a:lnTo>
                <a:lnTo>
                  <a:pt x="335338" y="35101"/>
                </a:lnTo>
                <a:lnTo>
                  <a:pt x="371802" y="22557"/>
                </a:lnTo>
                <a:lnTo>
                  <a:pt x="409089" y="12729"/>
                </a:lnTo>
                <a:lnTo>
                  <a:pt x="447006" y="5669"/>
                </a:lnTo>
                <a:lnTo>
                  <a:pt x="485340" y="1418"/>
                </a:lnTo>
                <a:lnTo>
                  <a:pt x="523874" y="0"/>
                </a:lnTo>
                <a:lnTo>
                  <a:pt x="536735" y="157"/>
                </a:lnTo>
                <a:lnTo>
                  <a:pt x="575223" y="2522"/>
                </a:lnTo>
                <a:lnTo>
                  <a:pt x="613433" y="7711"/>
                </a:lnTo>
                <a:lnTo>
                  <a:pt x="651166" y="15699"/>
                </a:lnTo>
                <a:lnTo>
                  <a:pt x="688208" y="26441"/>
                </a:lnTo>
                <a:lnTo>
                  <a:pt x="724353" y="39877"/>
                </a:lnTo>
                <a:lnTo>
                  <a:pt x="759411" y="55935"/>
                </a:lnTo>
                <a:lnTo>
                  <a:pt x="793200" y="74532"/>
                </a:lnTo>
                <a:lnTo>
                  <a:pt x="825529" y="95564"/>
                </a:lnTo>
                <a:lnTo>
                  <a:pt x="856217" y="118914"/>
                </a:lnTo>
                <a:lnTo>
                  <a:pt x="885105" y="144457"/>
                </a:lnTo>
                <a:lnTo>
                  <a:pt x="912040" y="172061"/>
                </a:lnTo>
                <a:lnTo>
                  <a:pt x="936872" y="201573"/>
                </a:lnTo>
                <a:lnTo>
                  <a:pt x="959460" y="232825"/>
                </a:lnTo>
                <a:lnTo>
                  <a:pt x="979689" y="265654"/>
                </a:lnTo>
                <a:lnTo>
                  <a:pt x="997452" y="299889"/>
                </a:lnTo>
                <a:lnTo>
                  <a:pt x="1012647" y="335338"/>
                </a:lnTo>
                <a:lnTo>
                  <a:pt x="1025191" y="371802"/>
                </a:lnTo>
                <a:lnTo>
                  <a:pt x="1035020" y="409089"/>
                </a:lnTo>
                <a:lnTo>
                  <a:pt x="1042080" y="447006"/>
                </a:lnTo>
                <a:lnTo>
                  <a:pt x="1046330" y="485340"/>
                </a:lnTo>
                <a:lnTo>
                  <a:pt x="1047749" y="523874"/>
                </a:lnTo>
                <a:lnTo>
                  <a:pt x="1047592" y="536735"/>
                </a:lnTo>
                <a:lnTo>
                  <a:pt x="1045227" y="575223"/>
                </a:lnTo>
                <a:lnTo>
                  <a:pt x="1040038" y="613433"/>
                </a:lnTo>
                <a:lnTo>
                  <a:pt x="1032050" y="651166"/>
                </a:lnTo>
                <a:lnTo>
                  <a:pt x="1021307" y="688208"/>
                </a:lnTo>
                <a:lnTo>
                  <a:pt x="1007872" y="724353"/>
                </a:lnTo>
                <a:lnTo>
                  <a:pt x="991814" y="759411"/>
                </a:lnTo>
                <a:lnTo>
                  <a:pt x="973217" y="793200"/>
                </a:lnTo>
                <a:lnTo>
                  <a:pt x="952184" y="825529"/>
                </a:lnTo>
                <a:lnTo>
                  <a:pt x="928835" y="856217"/>
                </a:lnTo>
                <a:lnTo>
                  <a:pt x="903292" y="885105"/>
                </a:lnTo>
                <a:lnTo>
                  <a:pt x="875688" y="912040"/>
                </a:lnTo>
                <a:lnTo>
                  <a:pt x="846176" y="936872"/>
                </a:lnTo>
                <a:lnTo>
                  <a:pt x="814924" y="959460"/>
                </a:lnTo>
                <a:lnTo>
                  <a:pt x="782095" y="979689"/>
                </a:lnTo>
                <a:lnTo>
                  <a:pt x="747860" y="997452"/>
                </a:lnTo>
                <a:lnTo>
                  <a:pt x="712411" y="1012647"/>
                </a:lnTo>
                <a:lnTo>
                  <a:pt x="675947" y="1025191"/>
                </a:lnTo>
                <a:lnTo>
                  <a:pt x="638660" y="1035020"/>
                </a:lnTo>
                <a:lnTo>
                  <a:pt x="600743" y="1042080"/>
                </a:lnTo>
                <a:lnTo>
                  <a:pt x="562409" y="1046330"/>
                </a:lnTo>
                <a:lnTo>
                  <a:pt x="523874" y="1047749"/>
                </a:lnTo>
                <a:close/>
              </a:path>
            </a:pathLst>
          </a:custGeom>
          <a:solidFill>
            <a:srgbClr val="14347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1E047D33-71BF-41FC-B63D-20D38492BFAA}"/>
              </a:ext>
            </a:extLst>
          </p:cNvPr>
          <p:cNvSpPr/>
          <p:nvPr/>
        </p:nvSpPr>
        <p:spPr>
          <a:xfrm>
            <a:off x="271806" y="4524519"/>
            <a:ext cx="558277" cy="529111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523874" y="1047749"/>
                </a:moveTo>
                <a:lnTo>
                  <a:pt x="485340" y="1046330"/>
                </a:lnTo>
                <a:lnTo>
                  <a:pt x="447006" y="1042080"/>
                </a:lnTo>
                <a:lnTo>
                  <a:pt x="409089" y="1035020"/>
                </a:lnTo>
                <a:lnTo>
                  <a:pt x="371802" y="1025191"/>
                </a:lnTo>
                <a:lnTo>
                  <a:pt x="335338" y="1012648"/>
                </a:lnTo>
                <a:lnTo>
                  <a:pt x="299889" y="997452"/>
                </a:lnTo>
                <a:lnTo>
                  <a:pt x="265654" y="979689"/>
                </a:lnTo>
                <a:lnTo>
                  <a:pt x="232825" y="959460"/>
                </a:lnTo>
                <a:lnTo>
                  <a:pt x="201573" y="936872"/>
                </a:lnTo>
                <a:lnTo>
                  <a:pt x="172061" y="912040"/>
                </a:lnTo>
                <a:lnTo>
                  <a:pt x="144457" y="885105"/>
                </a:lnTo>
                <a:lnTo>
                  <a:pt x="118914" y="856217"/>
                </a:lnTo>
                <a:lnTo>
                  <a:pt x="95564" y="825529"/>
                </a:lnTo>
                <a:lnTo>
                  <a:pt x="74532" y="793200"/>
                </a:lnTo>
                <a:lnTo>
                  <a:pt x="55935" y="759411"/>
                </a:lnTo>
                <a:lnTo>
                  <a:pt x="39877" y="724353"/>
                </a:lnTo>
                <a:lnTo>
                  <a:pt x="26441" y="688208"/>
                </a:lnTo>
                <a:lnTo>
                  <a:pt x="15699" y="651166"/>
                </a:lnTo>
                <a:lnTo>
                  <a:pt x="7711" y="613433"/>
                </a:lnTo>
                <a:lnTo>
                  <a:pt x="2522" y="575223"/>
                </a:lnTo>
                <a:lnTo>
                  <a:pt x="157" y="536735"/>
                </a:lnTo>
                <a:lnTo>
                  <a:pt x="0" y="523874"/>
                </a:lnTo>
                <a:lnTo>
                  <a:pt x="157" y="511014"/>
                </a:lnTo>
                <a:lnTo>
                  <a:pt x="2522" y="472526"/>
                </a:lnTo>
                <a:lnTo>
                  <a:pt x="7711" y="434316"/>
                </a:lnTo>
                <a:lnTo>
                  <a:pt x="15699" y="396583"/>
                </a:lnTo>
                <a:lnTo>
                  <a:pt x="26441" y="359541"/>
                </a:lnTo>
                <a:lnTo>
                  <a:pt x="39877" y="323396"/>
                </a:lnTo>
                <a:lnTo>
                  <a:pt x="55935" y="288338"/>
                </a:lnTo>
                <a:lnTo>
                  <a:pt x="74532" y="254549"/>
                </a:lnTo>
                <a:lnTo>
                  <a:pt x="95564" y="222220"/>
                </a:lnTo>
                <a:lnTo>
                  <a:pt x="118914" y="191532"/>
                </a:lnTo>
                <a:lnTo>
                  <a:pt x="144457" y="162644"/>
                </a:lnTo>
                <a:lnTo>
                  <a:pt x="172061" y="135708"/>
                </a:lnTo>
                <a:lnTo>
                  <a:pt x="201573" y="110877"/>
                </a:lnTo>
                <a:lnTo>
                  <a:pt x="232825" y="88288"/>
                </a:lnTo>
                <a:lnTo>
                  <a:pt x="265654" y="68059"/>
                </a:lnTo>
                <a:lnTo>
                  <a:pt x="299889" y="50297"/>
                </a:lnTo>
                <a:lnTo>
                  <a:pt x="335338" y="35101"/>
                </a:lnTo>
                <a:lnTo>
                  <a:pt x="371802" y="22557"/>
                </a:lnTo>
                <a:lnTo>
                  <a:pt x="409089" y="12729"/>
                </a:lnTo>
                <a:lnTo>
                  <a:pt x="447006" y="5669"/>
                </a:lnTo>
                <a:lnTo>
                  <a:pt x="485340" y="1418"/>
                </a:lnTo>
                <a:lnTo>
                  <a:pt x="523874" y="0"/>
                </a:lnTo>
                <a:lnTo>
                  <a:pt x="536735" y="157"/>
                </a:lnTo>
                <a:lnTo>
                  <a:pt x="575223" y="2522"/>
                </a:lnTo>
                <a:lnTo>
                  <a:pt x="613433" y="7711"/>
                </a:lnTo>
                <a:lnTo>
                  <a:pt x="651166" y="15699"/>
                </a:lnTo>
                <a:lnTo>
                  <a:pt x="688208" y="26441"/>
                </a:lnTo>
                <a:lnTo>
                  <a:pt x="724353" y="39877"/>
                </a:lnTo>
                <a:lnTo>
                  <a:pt x="759411" y="55935"/>
                </a:lnTo>
                <a:lnTo>
                  <a:pt x="793200" y="74532"/>
                </a:lnTo>
                <a:lnTo>
                  <a:pt x="825529" y="95564"/>
                </a:lnTo>
                <a:lnTo>
                  <a:pt x="856217" y="118914"/>
                </a:lnTo>
                <a:lnTo>
                  <a:pt x="885105" y="144457"/>
                </a:lnTo>
                <a:lnTo>
                  <a:pt x="912040" y="172061"/>
                </a:lnTo>
                <a:lnTo>
                  <a:pt x="936872" y="201573"/>
                </a:lnTo>
                <a:lnTo>
                  <a:pt x="959460" y="232825"/>
                </a:lnTo>
                <a:lnTo>
                  <a:pt x="979689" y="265654"/>
                </a:lnTo>
                <a:lnTo>
                  <a:pt x="997452" y="299889"/>
                </a:lnTo>
                <a:lnTo>
                  <a:pt x="1012647" y="335338"/>
                </a:lnTo>
                <a:lnTo>
                  <a:pt x="1025191" y="371802"/>
                </a:lnTo>
                <a:lnTo>
                  <a:pt x="1035020" y="409089"/>
                </a:lnTo>
                <a:lnTo>
                  <a:pt x="1042080" y="447006"/>
                </a:lnTo>
                <a:lnTo>
                  <a:pt x="1046330" y="485340"/>
                </a:lnTo>
                <a:lnTo>
                  <a:pt x="1047749" y="523874"/>
                </a:lnTo>
                <a:lnTo>
                  <a:pt x="1047592" y="536735"/>
                </a:lnTo>
                <a:lnTo>
                  <a:pt x="1045227" y="575223"/>
                </a:lnTo>
                <a:lnTo>
                  <a:pt x="1040038" y="613433"/>
                </a:lnTo>
                <a:lnTo>
                  <a:pt x="1032050" y="651166"/>
                </a:lnTo>
                <a:lnTo>
                  <a:pt x="1021307" y="688208"/>
                </a:lnTo>
                <a:lnTo>
                  <a:pt x="1007872" y="724353"/>
                </a:lnTo>
                <a:lnTo>
                  <a:pt x="991814" y="759411"/>
                </a:lnTo>
                <a:lnTo>
                  <a:pt x="973217" y="793200"/>
                </a:lnTo>
                <a:lnTo>
                  <a:pt x="952184" y="825529"/>
                </a:lnTo>
                <a:lnTo>
                  <a:pt x="928835" y="856217"/>
                </a:lnTo>
                <a:lnTo>
                  <a:pt x="903292" y="885105"/>
                </a:lnTo>
                <a:lnTo>
                  <a:pt x="875688" y="912040"/>
                </a:lnTo>
                <a:lnTo>
                  <a:pt x="846176" y="936872"/>
                </a:lnTo>
                <a:lnTo>
                  <a:pt x="814924" y="959460"/>
                </a:lnTo>
                <a:lnTo>
                  <a:pt x="782095" y="979689"/>
                </a:lnTo>
                <a:lnTo>
                  <a:pt x="747860" y="997452"/>
                </a:lnTo>
                <a:lnTo>
                  <a:pt x="712411" y="1012647"/>
                </a:lnTo>
                <a:lnTo>
                  <a:pt x="675947" y="1025191"/>
                </a:lnTo>
                <a:lnTo>
                  <a:pt x="638660" y="1035020"/>
                </a:lnTo>
                <a:lnTo>
                  <a:pt x="600743" y="1042080"/>
                </a:lnTo>
                <a:lnTo>
                  <a:pt x="562409" y="1046330"/>
                </a:lnTo>
                <a:lnTo>
                  <a:pt x="523874" y="1047749"/>
                </a:lnTo>
                <a:close/>
              </a:path>
            </a:pathLst>
          </a:custGeom>
          <a:solidFill>
            <a:srgbClr val="14347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1F76492C-E5BF-427D-BAFF-05D908205C86}"/>
              </a:ext>
            </a:extLst>
          </p:cNvPr>
          <p:cNvSpPr/>
          <p:nvPr/>
        </p:nvSpPr>
        <p:spPr>
          <a:xfrm>
            <a:off x="271805" y="5465255"/>
            <a:ext cx="558277" cy="529111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523874" y="1047749"/>
                </a:moveTo>
                <a:lnTo>
                  <a:pt x="485340" y="1046330"/>
                </a:lnTo>
                <a:lnTo>
                  <a:pt x="447006" y="1042080"/>
                </a:lnTo>
                <a:lnTo>
                  <a:pt x="409089" y="1035020"/>
                </a:lnTo>
                <a:lnTo>
                  <a:pt x="371802" y="1025191"/>
                </a:lnTo>
                <a:lnTo>
                  <a:pt x="335338" y="1012648"/>
                </a:lnTo>
                <a:lnTo>
                  <a:pt x="299889" y="997452"/>
                </a:lnTo>
                <a:lnTo>
                  <a:pt x="265654" y="979689"/>
                </a:lnTo>
                <a:lnTo>
                  <a:pt x="232825" y="959460"/>
                </a:lnTo>
                <a:lnTo>
                  <a:pt x="201573" y="936872"/>
                </a:lnTo>
                <a:lnTo>
                  <a:pt x="172061" y="912040"/>
                </a:lnTo>
                <a:lnTo>
                  <a:pt x="144457" y="885105"/>
                </a:lnTo>
                <a:lnTo>
                  <a:pt x="118914" y="856217"/>
                </a:lnTo>
                <a:lnTo>
                  <a:pt x="95564" y="825529"/>
                </a:lnTo>
                <a:lnTo>
                  <a:pt x="74532" y="793200"/>
                </a:lnTo>
                <a:lnTo>
                  <a:pt x="55935" y="759411"/>
                </a:lnTo>
                <a:lnTo>
                  <a:pt x="39877" y="724353"/>
                </a:lnTo>
                <a:lnTo>
                  <a:pt x="26441" y="688208"/>
                </a:lnTo>
                <a:lnTo>
                  <a:pt x="15699" y="651166"/>
                </a:lnTo>
                <a:lnTo>
                  <a:pt x="7711" y="613433"/>
                </a:lnTo>
                <a:lnTo>
                  <a:pt x="2522" y="575223"/>
                </a:lnTo>
                <a:lnTo>
                  <a:pt x="157" y="536735"/>
                </a:lnTo>
                <a:lnTo>
                  <a:pt x="0" y="523874"/>
                </a:lnTo>
                <a:lnTo>
                  <a:pt x="157" y="511014"/>
                </a:lnTo>
                <a:lnTo>
                  <a:pt x="2522" y="472526"/>
                </a:lnTo>
                <a:lnTo>
                  <a:pt x="7711" y="434316"/>
                </a:lnTo>
                <a:lnTo>
                  <a:pt x="15699" y="396583"/>
                </a:lnTo>
                <a:lnTo>
                  <a:pt x="26441" y="359541"/>
                </a:lnTo>
                <a:lnTo>
                  <a:pt x="39877" y="323396"/>
                </a:lnTo>
                <a:lnTo>
                  <a:pt x="55935" y="288338"/>
                </a:lnTo>
                <a:lnTo>
                  <a:pt x="74532" y="254549"/>
                </a:lnTo>
                <a:lnTo>
                  <a:pt x="95564" y="222220"/>
                </a:lnTo>
                <a:lnTo>
                  <a:pt x="118914" y="191532"/>
                </a:lnTo>
                <a:lnTo>
                  <a:pt x="144457" y="162644"/>
                </a:lnTo>
                <a:lnTo>
                  <a:pt x="172061" y="135708"/>
                </a:lnTo>
                <a:lnTo>
                  <a:pt x="201573" y="110877"/>
                </a:lnTo>
                <a:lnTo>
                  <a:pt x="232825" y="88288"/>
                </a:lnTo>
                <a:lnTo>
                  <a:pt x="265654" y="68059"/>
                </a:lnTo>
                <a:lnTo>
                  <a:pt x="299889" y="50297"/>
                </a:lnTo>
                <a:lnTo>
                  <a:pt x="335338" y="35101"/>
                </a:lnTo>
                <a:lnTo>
                  <a:pt x="371802" y="22557"/>
                </a:lnTo>
                <a:lnTo>
                  <a:pt x="409089" y="12729"/>
                </a:lnTo>
                <a:lnTo>
                  <a:pt x="447006" y="5669"/>
                </a:lnTo>
                <a:lnTo>
                  <a:pt x="485340" y="1418"/>
                </a:lnTo>
                <a:lnTo>
                  <a:pt x="523874" y="0"/>
                </a:lnTo>
                <a:lnTo>
                  <a:pt x="536735" y="157"/>
                </a:lnTo>
                <a:lnTo>
                  <a:pt x="575223" y="2522"/>
                </a:lnTo>
                <a:lnTo>
                  <a:pt x="613433" y="7711"/>
                </a:lnTo>
                <a:lnTo>
                  <a:pt x="651166" y="15699"/>
                </a:lnTo>
                <a:lnTo>
                  <a:pt x="688208" y="26441"/>
                </a:lnTo>
                <a:lnTo>
                  <a:pt x="724353" y="39877"/>
                </a:lnTo>
                <a:lnTo>
                  <a:pt x="759411" y="55935"/>
                </a:lnTo>
                <a:lnTo>
                  <a:pt x="793200" y="74532"/>
                </a:lnTo>
                <a:lnTo>
                  <a:pt x="825529" y="95564"/>
                </a:lnTo>
                <a:lnTo>
                  <a:pt x="856217" y="118914"/>
                </a:lnTo>
                <a:lnTo>
                  <a:pt x="885105" y="144457"/>
                </a:lnTo>
                <a:lnTo>
                  <a:pt x="912040" y="172061"/>
                </a:lnTo>
                <a:lnTo>
                  <a:pt x="936872" y="201573"/>
                </a:lnTo>
                <a:lnTo>
                  <a:pt x="959460" y="232825"/>
                </a:lnTo>
                <a:lnTo>
                  <a:pt x="979689" y="265654"/>
                </a:lnTo>
                <a:lnTo>
                  <a:pt x="997452" y="299889"/>
                </a:lnTo>
                <a:lnTo>
                  <a:pt x="1012647" y="335338"/>
                </a:lnTo>
                <a:lnTo>
                  <a:pt x="1025191" y="371802"/>
                </a:lnTo>
                <a:lnTo>
                  <a:pt x="1035020" y="409089"/>
                </a:lnTo>
                <a:lnTo>
                  <a:pt x="1042080" y="447006"/>
                </a:lnTo>
                <a:lnTo>
                  <a:pt x="1046330" y="485340"/>
                </a:lnTo>
                <a:lnTo>
                  <a:pt x="1047749" y="523874"/>
                </a:lnTo>
                <a:lnTo>
                  <a:pt x="1047592" y="536735"/>
                </a:lnTo>
                <a:lnTo>
                  <a:pt x="1045227" y="575223"/>
                </a:lnTo>
                <a:lnTo>
                  <a:pt x="1040038" y="613433"/>
                </a:lnTo>
                <a:lnTo>
                  <a:pt x="1032050" y="651166"/>
                </a:lnTo>
                <a:lnTo>
                  <a:pt x="1021307" y="688208"/>
                </a:lnTo>
                <a:lnTo>
                  <a:pt x="1007872" y="724353"/>
                </a:lnTo>
                <a:lnTo>
                  <a:pt x="991814" y="759411"/>
                </a:lnTo>
                <a:lnTo>
                  <a:pt x="973217" y="793200"/>
                </a:lnTo>
                <a:lnTo>
                  <a:pt x="952184" y="825529"/>
                </a:lnTo>
                <a:lnTo>
                  <a:pt x="928835" y="856217"/>
                </a:lnTo>
                <a:lnTo>
                  <a:pt x="903292" y="885105"/>
                </a:lnTo>
                <a:lnTo>
                  <a:pt x="875688" y="912040"/>
                </a:lnTo>
                <a:lnTo>
                  <a:pt x="846176" y="936872"/>
                </a:lnTo>
                <a:lnTo>
                  <a:pt x="814924" y="959460"/>
                </a:lnTo>
                <a:lnTo>
                  <a:pt x="782095" y="979689"/>
                </a:lnTo>
                <a:lnTo>
                  <a:pt x="747860" y="997452"/>
                </a:lnTo>
                <a:lnTo>
                  <a:pt x="712411" y="1012647"/>
                </a:lnTo>
                <a:lnTo>
                  <a:pt x="675947" y="1025191"/>
                </a:lnTo>
                <a:lnTo>
                  <a:pt x="638660" y="1035020"/>
                </a:lnTo>
                <a:lnTo>
                  <a:pt x="600743" y="1042080"/>
                </a:lnTo>
                <a:lnTo>
                  <a:pt x="562409" y="1046330"/>
                </a:lnTo>
                <a:lnTo>
                  <a:pt x="523874" y="1047749"/>
                </a:lnTo>
                <a:close/>
              </a:path>
            </a:pathLst>
          </a:custGeom>
          <a:solidFill>
            <a:srgbClr val="14347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47" name="Picture 8" descr="Календарь линейный значок изображение_Фото номер 400283829_PNG Формат  изображения_ru.lovepik.com">
            <a:extLst>
              <a:ext uri="{FF2B5EF4-FFF2-40B4-BE49-F238E27FC236}">
                <a16:creationId xmlns:a16="http://schemas.microsoft.com/office/drawing/2014/main" id="{46D64014-B66A-401F-80C6-5C0C8055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000" y1="48256" x2="25000" y2="48256"/>
                        <a14:foregroundMark x1="52442" y1="47907" x2="52442" y2="47907"/>
                        <a14:foregroundMark x1="72791" y1="47442" x2="72791" y2="47442"/>
                        <a14:foregroundMark x1="76163" y1="69302" x2="76163" y2="69302"/>
                        <a14:foregroundMark x1="52326" y1="68256" x2="52326" y2="68256"/>
                        <a14:foregroundMark x1="28953" y1="68488" x2="28953" y2="68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8" y="3578055"/>
            <a:ext cx="444136" cy="3265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bject 10">
            <a:extLst>
              <a:ext uri="{FF2B5EF4-FFF2-40B4-BE49-F238E27FC236}">
                <a16:creationId xmlns:a16="http://schemas.microsoft.com/office/drawing/2014/main" id="{77BB6A82-62C8-435F-B9A8-B4E7D8FABA12}"/>
              </a:ext>
            </a:extLst>
          </p:cNvPr>
          <p:cNvSpPr/>
          <p:nvPr/>
        </p:nvSpPr>
        <p:spPr>
          <a:xfrm>
            <a:off x="388000" y="4649071"/>
            <a:ext cx="325888" cy="280005"/>
          </a:xfrm>
          <a:custGeom>
            <a:avLst/>
            <a:gdLst/>
            <a:ahLst/>
            <a:cxnLst/>
            <a:rect l="l" t="t" r="r" b="b"/>
            <a:pathLst>
              <a:path w="661034" h="661035">
                <a:moveTo>
                  <a:pt x="495515" y="247751"/>
                </a:moveTo>
                <a:lnTo>
                  <a:pt x="490474" y="197827"/>
                </a:lnTo>
                <a:lnTo>
                  <a:pt x="476046" y="151320"/>
                </a:lnTo>
                <a:lnTo>
                  <a:pt x="453199" y="109232"/>
                </a:lnTo>
                <a:lnTo>
                  <a:pt x="433578" y="85458"/>
                </a:lnTo>
                <a:lnTo>
                  <a:pt x="433578" y="247751"/>
                </a:lnTo>
                <a:lnTo>
                  <a:pt x="426923" y="297103"/>
                </a:lnTo>
                <a:lnTo>
                  <a:pt x="408165" y="341477"/>
                </a:lnTo>
                <a:lnTo>
                  <a:pt x="379095" y="379095"/>
                </a:lnTo>
                <a:lnTo>
                  <a:pt x="341477" y="408165"/>
                </a:lnTo>
                <a:lnTo>
                  <a:pt x="297103" y="426923"/>
                </a:lnTo>
                <a:lnTo>
                  <a:pt x="247751" y="433578"/>
                </a:lnTo>
                <a:lnTo>
                  <a:pt x="198412" y="426923"/>
                </a:lnTo>
                <a:lnTo>
                  <a:pt x="154038" y="408165"/>
                </a:lnTo>
                <a:lnTo>
                  <a:pt x="116420" y="379095"/>
                </a:lnTo>
                <a:lnTo>
                  <a:pt x="87337" y="341477"/>
                </a:lnTo>
                <a:lnTo>
                  <a:pt x="68592" y="297103"/>
                </a:lnTo>
                <a:lnTo>
                  <a:pt x="61937" y="247751"/>
                </a:lnTo>
                <a:lnTo>
                  <a:pt x="68592" y="198412"/>
                </a:lnTo>
                <a:lnTo>
                  <a:pt x="87337" y="154038"/>
                </a:lnTo>
                <a:lnTo>
                  <a:pt x="116420" y="116420"/>
                </a:lnTo>
                <a:lnTo>
                  <a:pt x="154038" y="87337"/>
                </a:lnTo>
                <a:lnTo>
                  <a:pt x="198412" y="68592"/>
                </a:lnTo>
                <a:lnTo>
                  <a:pt x="247751" y="61937"/>
                </a:lnTo>
                <a:lnTo>
                  <a:pt x="297103" y="68592"/>
                </a:lnTo>
                <a:lnTo>
                  <a:pt x="341477" y="87337"/>
                </a:lnTo>
                <a:lnTo>
                  <a:pt x="379095" y="116420"/>
                </a:lnTo>
                <a:lnTo>
                  <a:pt x="408165" y="154038"/>
                </a:lnTo>
                <a:lnTo>
                  <a:pt x="426923" y="198412"/>
                </a:lnTo>
                <a:lnTo>
                  <a:pt x="433578" y="247751"/>
                </a:lnTo>
                <a:lnTo>
                  <a:pt x="433578" y="85458"/>
                </a:lnTo>
                <a:lnTo>
                  <a:pt x="422948" y="72567"/>
                </a:lnTo>
                <a:lnTo>
                  <a:pt x="410057" y="61937"/>
                </a:lnTo>
                <a:lnTo>
                  <a:pt x="386270" y="42316"/>
                </a:lnTo>
                <a:lnTo>
                  <a:pt x="344195" y="19469"/>
                </a:lnTo>
                <a:lnTo>
                  <a:pt x="297688" y="5029"/>
                </a:lnTo>
                <a:lnTo>
                  <a:pt x="247751" y="0"/>
                </a:lnTo>
                <a:lnTo>
                  <a:pt x="197827" y="5029"/>
                </a:lnTo>
                <a:lnTo>
                  <a:pt x="151320" y="19469"/>
                </a:lnTo>
                <a:lnTo>
                  <a:pt x="109232" y="42316"/>
                </a:lnTo>
                <a:lnTo>
                  <a:pt x="72567" y="72567"/>
                </a:lnTo>
                <a:lnTo>
                  <a:pt x="42316" y="109232"/>
                </a:lnTo>
                <a:lnTo>
                  <a:pt x="19469" y="151320"/>
                </a:lnTo>
                <a:lnTo>
                  <a:pt x="5029" y="197827"/>
                </a:lnTo>
                <a:lnTo>
                  <a:pt x="0" y="247751"/>
                </a:lnTo>
                <a:lnTo>
                  <a:pt x="5029" y="297688"/>
                </a:lnTo>
                <a:lnTo>
                  <a:pt x="19469" y="344195"/>
                </a:lnTo>
                <a:lnTo>
                  <a:pt x="42316" y="386270"/>
                </a:lnTo>
                <a:lnTo>
                  <a:pt x="72567" y="422948"/>
                </a:lnTo>
                <a:lnTo>
                  <a:pt x="109232" y="453199"/>
                </a:lnTo>
                <a:lnTo>
                  <a:pt x="151320" y="476046"/>
                </a:lnTo>
                <a:lnTo>
                  <a:pt x="197827" y="490474"/>
                </a:lnTo>
                <a:lnTo>
                  <a:pt x="247751" y="495515"/>
                </a:lnTo>
                <a:lnTo>
                  <a:pt x="297688" y="490474"/>
                </a:lnTo>
                <a:lnTo>
                  <a:pt x="344195" y="476046"/>
                </a:lnTo>
                <a:lnTo>
                  <a:pt x="386270" y="453199"/>
                </a:lnTo>
                <a:lnTo>
                  <a:pt x="410057" y="433578"/>
                </a:lnTo>
                <a:lnTo>
                  <a:pt x="422948" y="422948"/>
                </a:lnTo>
                <a:lnTo>
                  <a:pt x="453199" y="386270"/>
                </a:lnTo>
                <a:lnTo>
                  <a:pt x="476046" y="344195"/>
                </a:lnTo>
                <a:lnTo>
                  <a:pt x="490474" y="297688"/>
                </a:lnTo>
                <a:lnTo>
                  <a:pt x="495515" y="247751"/>
                </a:lnTo>
                <a:close/>
              </a:path>
              <a:path w="661034" h="661035">
                <a:moveTo>
                  <a:pt x="660679" y="598766"/>
                </a:moveTo>
                <a:lnTo>
                  <a:pt x="656145" y="575449"/>
                </a:lnTo>
                <a:lnTo>
                  <a:pt x="642543" y="554951"/>
                </a:lnTo>
                <a:lnTo>
                  <a:pt x="490956" y="403377"/>
                </a:lnTo>
                <a:lnTo>
                  <a:pt x="472681" y="428701"/>
                </a:lnTo>
                <a:lnTo>
                  <a:pt x="451866" y="451866"/>
                </a:lnTo>
                <a:lnTo>
                  <a:pt x="428701" y="472681"/>
                </a:lnTo>
                <a:lnTo>
                  <a:pt x="403364" y="490956"/>
                </a:lnTo>
                <a:lnTo>
                  <a:pt x="554951" y="642543"/>
                </a:lnTo>
                <a:lnTo>
                  <a:pt x="575449" y="656145"/>
                </a:lnTo>
                <a:lnTo>
                  <a:pt x="598766" y="660679"/>
                </a:lnTo>
                <a:lnTo>
                  <a:pt x="622071" y="656145"/>
                </a:lnTo>
                <a:lnTo>
                  <a:pt x="642543" y="642543"/>
                </a:lnTo>
                <a:lnTo>
                  <a:pt x="656145" y="622071"/>
                </a:lnTo>
                <a:lnTo>
                  <a:pt x="660679" y="5987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50" name="Picture 12" descr="эксперт, компьютерные иконки, профессиональный">
            <a:extLst>
              <a:ext uri="{FF2B5EF4-FFF2-40B4-BE49-F238E27FC236}">
                <a16:creationId xmlns:a16="http://schemas.microsoft.com/office/drawing/2014/main" id="{0A0DD6F1-5911-4D2B-B4A3-AA70C4FF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3000" y1="71837" x2="80444" y2="7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5517518"/>
            <a:ext cx="328645" cy="3578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>
            <a:extLst>
              <a:ext uri="{FF2B5EF4-FFF2-40B4-BE49-F238E27FC236}">
                <a16:creationId xmlns:a16="http://schemas.microsoft.com/office/drawing/2014/main" id="{24A5DEE8-1EF9-439C-AC01-8DB1F4D6BFDA}"/>
              </a:ext>
            </a:extLst>
          </p:cNvPr>
          <p:cNvGrpSpPr/>
          <p:nvPr/>
        </p:nvGrpSpPr>
        <p:grpSpPr>
          <a:xfrm>
            <a:off x="-22421" y="-216992"/>
            <a:ext cx="12191998" cy="7074992"/>
            <a:chOff x="0" y="-85725"/>
            <a:chExt cx="4816592" cy="2795058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6C762900-1DDA-4640-8E80-F6D6E1BF151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B80773F-4FFF-4562-B402-B0907CFCAAE2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08A2CCAA-A311-45B2-A31A-5F3BCFBD3CB1}"/>
              </a:ext>
            </a:extLst>
          </p:cNvPr>
          <p:cNvGrpSpPr/>
          <p:nvPr/>
        </p:nvGrpSpPr>
        <p:grpSpPr>
          <a:xfrm>
            <a:off x="-22421" y="-1"/>
            <a:ext cx="12192000" cy="6858000"/>
            <a:chOff x="0" y="0"/>
            <a:chExt cx="4816593" cy="2709333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7C1E0C59-A286-483F-8515-E95C88DF12AB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FCFB9E25-7A3C-4B36-B220-4AF6EB0DC46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83" y="226449"/>
            <a:ext cx="842981" cy="8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34736" y="925478"/>
            <a:ext cx="10715625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CF963474-522E-4884-B396-5ABA1A21D90E}"/>
              </a:ext>
            </a:extLst>
          </p:cNvPr>
          <p:cNvSpPr/>
          <p:nvPr/>
        </p:nvSpPr>
        <p:spPr>
          <a:xfrm>
            <a:off x="11451772" y="6251247"/>
            <a:ext cx="505492" cy="410873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5B771281-43A5-4806-A499-951733DA1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6335" y="323872"/>
            <a:ext cx="8921750" cy="52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ru-RU" sz="2400" b="1" spc="26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2024 </a:t>
            </a:r>
            <a:r>
              <a:rPr lang="ru-RU" sz="2400" b="1" spc="26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жылға</a:t>
            </a:r>
            <a:r>
              <a:rPr lang="ru-RU" sz="2400" b="1" spc="26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ru-RU" sz="2400" b="1" spc="26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арналған</a:t>
            </a:r>
            <a:r>
              <a:rPr lang="ru-RU" sz="2400" b="1" spc="26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МОНИТОРИНГ ҚЫЗМЕТІНІҢ ЖОСПАРЫ</a:t>
            </a:r>
            <a:endParaRPr lang="en-US" sz="2400" b="1" spc="26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1" name="Freeform 45">
            <a:extLst>
              <a:ext uri="{FF2B5EF4-FFF2-40B4-BE49-F238E27FC236}">
                <a16:creationId xmlns:a16="http://schemas.microsoft.com/office/drawing/2014/main" id="{D91B9C72-109E-462C-A2A5-FCFE66F8B4D1}"/>
              </a:ext>
            </a:extLst>
          </p:cNvPr>
          <p:cNvSpPr/>
          <p:nvPr/>
        </p:nvSpPr>
        <p:spPr>
          <a:xfrm>
            <a:off x="285961" y="2435680"/>
            <a:ext cx="574423" cy="528469"/>
          </a:xfrm>
          <a:custGeom>
            <a:avLst/>
            <a:gdLst/>
            <a:ahLst/>
            <a:cxnLst/>
            <a:rect l="l" t="t" r="r" b="b"/>
            <a:pathLst>
              <a:path w="861635" h="792704">
                <a:moveTo>
                  <a:pt x="0" y="0"/>
                </a:moveTo>
                <a:lnTo>
                  <a:pt x="861635" y="0"/>
                </a:lnTo>
                <a:lnTo>
                  <a:pt x="861635" y="792704"/>
                </a:lnTo>
                <a:lnTo>
                  <a:pt x="0" y="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FF40474F-EACA-4F88-8BF0-CA2BE08560C6}"/>
              </a:ext>
            </a:extLst>
          </p:cNvPr>
          <p:cNvSpPr/>
          <p:nvPr/>
        </p:nvSpPr>
        <p:spPr>
          <a:xfrm>
            <a:off x="269696" y="1454071"/>
            <a:ext cx="630485" cy="609994"/>
          </a:xfrm>
          <a:custGeom>
            <a:avLst/>
            <a:gdLst/>
            <a:ahLst/>
            <a:cxnLst/>
            <a:rect l="l" t="t" r="r" b="b"/>
            <a:pathLst>
              <a:path w="945727" h="914991">
                <a:moveTo>
                  <a:pt x="0" y="0"/>
                </a:moveTo>
                <a:lnTo>
                  <a:pt x="945727" y="0"/>
                </a:lnTo>
                <a:lnTo>
                  <a:pt x="945727" y="914991"/>
                </a:lnTo>
                <a:lnTo>
                  <a:pt x="0" y="914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D765D8D6-FFE3-4BF5-ACD4-305928A93728}"/>
              </a:ext>
            </a:extLst>
          </p:cNvPr>
          <p:cNvSpPr/>
          <p:nvPr/>
        </p:nvSpPr>
        <p:spPr>
          <a:xfrm>
            <a:off x="301004" y="3474520"/>
            <a:ext cx="628998" cy="519198"/>
          </a:xfrm>
          <a:custGeom>
            <a:avLst/>
            <a:gdLst/>
            <a:ahLst/>
            <a:cxnLst/>
            <a:rect l="l" t="t" r="r" b="b"/>
            <a:pathLst>
              <a:path w="943497" h="945862">
                <a:moveTo>
                  <a:pt x="0" y="0"/>
                </a:moveTo>
                <a:lnTo>
                  <a:pt x="943497" y="0"/>
                </a:lnTo>
                <a:lnTo>
                  <a:pt x="943497" y="945861"/>
                </a:lnTo>
                <a:lnTo>
                  <a:pt x="0" y="945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/>
            </a:innerShdw>
          </a:effectLst>
        </p:spPr>
        <p:txBody>
          <a:bodyPr/>
          <a:lstStyle/>
          <a:p>
            <a:endParaRPr lang="ru-KZ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8DF27E0F-FEA9-42CE-B8ED-175339A64F81}"/>
              </a:ext>
            </a:extLst>
          </p:cNvPr>
          <p:cNvSpPr/>
          <p:nvPr/>
        </p:nvSpPr>
        <p:spPr>
          <a:xfrm>
            <a:off x="272629" y="4443661"/>
            <a:ext cx="665639" cy="519198"/>
          </a:xfrm>
          <a:custGeom>
            <a:avLst/>
            <a:gdLst/>
            <a:ahLst/>
            <a:cxnLst/>
            <a:rect l="l" t="t" r="r" b="b"/>
            <a:pathLst>
              <a:path w="998458" h="778797">
                <a:moveTo>
                  <a:pt x="0" y="0"/>
                </a:moveTo>
                <a:lnTo>
                  <a:pt x="998458" y="0"/>
                </a:lnTo>
                <a:lnTo>
                  <a:pt x="998458" y="778797"/>
                </a:lnTo>
                <a:lnTo>
                  <a:pt x="0" y="778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D5F5A9E9-7964-4A8A-B52B-E60C1F73A43B}"/>
              </a:ext>
            </a:extLst>
          </p:cNvPr>
          <p:cNvSpPr/>
          <p:nvPr/>
        </p:nvSpPr>
        <p:spPr>
          <a:xfrm>
            <a:off x="306366" y="5574967"/>
            <a:ext cx="598165" cy="573491"/>
          </a:xfrm>
          <a:custGeom>
            <a:avLst/>
            <a:gdLst/>
            <a:ahLst/>
            <a:cxnLst/>
            <a:rect l="l" t="t" r="r" b="b"/>
            <a:pathLst>
              <a:path w="897247" h="860236">
                <a:moveTo>
                  <a:pt x="0" y="0"/>
                </a:moveTo>
                <a:lnTo>
                  <a:pt x="897247" y="0"/>
                </a:lnTo>
                <a:lnTo>
                  <a:pt x="897247" y="860236"/>
                </a:lnTo>
                <a:lnTo>
                  <a:pt x="0" y="860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1">
            <a:extLst>
              <a:ext uri="{FF2B5EF4-FFF2-40B4-BE49-F238E27FC236}">
                <a16:creationId xmlns:a16="http://schemas.microsoft.com/office/drawing/2014/main" id="{D380E29B-ED08-40FC-AE9D-973DCEAA6C19}"/>
              </a:ext>
            </a:extLst>
          </p:cNvPr>
          <p:cNvSpPr txBox="1"/>
          <p:nvPr/>
        </p:nvSpPr>
        <p:spPr>
          <a:xfrm>
            <a:off x="2475586" y="5557877"/>
            <a:ext cx="8680253" cy="2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"/>
              </a:lnSpc>
              <a:spcBef>
                <a:spcPct val="0"/>
              </a:spcBef>
            </a:pP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1000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ғылыми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ғылыми-техникалық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жобалар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мен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бағдарламалардың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мониторингі</a:t>
            </a:r>
            <a:endParaRPr lang="en-US" sz="1400" b="1" spc="13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extBox 52">
            <a:extLst>
              <a:ext uri="{FF2B5EF4-FFF2-40B4-BE49-F238E27FC236}">
                <a16:creationId xmlns:a16="http://schemas.microsoft.com/office/drawing/2014/main" id="{34215815-51FE-4AEC-A891-5742E997D6CB}"/>
              </a:ext>
            </a:extLst>
          </p:cNvPr>
          <p:cNvSpPr txBox="1"/>
          <p:nvPr/>
        </p:nvSpPr>
        <p:spPr>
          <a:xfrm>
            <a:off x="2475586" y="6007663"/>
            <a:ext cx="7449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  <a:spcBef>
                <a:spcPct val="0"/>
              </a:spcBef>
            </a:pP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ғылыми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және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немесе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ғылыми-техникалық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қызмет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нәтижелерін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коммерцияландыру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бойынша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200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жобаның</a:t>
            </a:r>
            <a:r>
              <a:rPr lang="ru-RU" sz="14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b="1" spc="131" dirty="0" err="1">
                <a:solidFill>
                  <a:schemeClr val="bg1">
                    <a:lumMod val="95000"/>
                  </a:schemeClr>
                </a:solidFill>
              </a:rPr>
              <a:t>мониторингі</a:t>
            </a:r>
            <a:endParaRPr lang="en-US" sz="1400" b="1" spc="13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Box 53">
            <a:extLst>
              <a:ext uri="{FF2B5EF4-FFF2-40B4-BE49-F238E27FC236}">
                <a16:creationId xmlns:a16="http://schemas.microsoft.com/office/drawing/2014/main" id="{94232DD5-040D-4625-9D90-D4E2E9F47968}"/>
              </a:ext>
            </a:extLst>
          </p:cNvPr>
          <p:cNvSpPr txBox="1"/>
          <p:nvPr/>
        </p:nvSpPr>
        <p:spPr>
          <a:xfrm>
            <a:off x="1168766" y="2329993"/>
            <a:ext cx="779910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  <a:spcBef>
                <a:spcPct val="0"/>
              </a:spcBef>
            </a:pP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Менеджерлер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санын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ұлғайту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және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бизнес-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процестерді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автоматтандыру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мониторингті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оңтайландыруға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және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мониторингке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жататын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ҒҒТЖжКЖ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объектілерін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толық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қамтуға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қол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жеткізуге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мүмкіндік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береді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sz="1600" b="1" spc="13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4">
            <a:extLst>
              <a:ext uri="{FF2B5EF4-FFF2-40B4-BE49-F238E27FC236}">
                <a16:creationId xmlns:a16="http://schemas.microsoft.com/office/drawing/2014/main" id="{29D52226-50D8-4D56-B124-BDB96F5B6B58}"/>
              </a:ext>
            </a:extLst>
          </p:cNvPr>
          <p:cNvSpPr txBox="1"/>
          <p:nvPr/>
        </p:nvSpPr>
        <p:spPr>
          <a:xfrm>
            <a:off x="1114751" y="1607912"/>
            <a:ext cx="9664630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39"/>
              </a:lnSpc>
              <a:spcBef>
                <a:spcPct val="0"/>
              </a:spcBef>
            </a:pP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Нормативтік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құқықтық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базаны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жетілдіру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. ҚР ҒЖБМ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бұйрығымен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Ереженің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жобасын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0" dirty="0" err="1">
                <a:solidFill>
                  <a:schemeClr val="bg1">
                    <a:lumMod val="95000"/>
                  </a:schemeClr>
                </a:solidFill>
              </a:rPr>
              <a:t>бекіту</a:t>
            </a:r>
            <a:r>
              <a:rPr lang="ru-RU" sz="1600" b="1" spc="130" dirty="0">
                <a:solidFill>
                  <a:schemeClr val="bg1">
                    <a:lumMod val="95000"/>
                  </a:schemeClr>
                </a:solidFill>
              </a:rPr>
              <a:t>;</a:t>
            </a:r>
            <a:r>
              <a:rPr lang="en-US" sz="1600" b="1" spc="13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58" name="TextBox 55">
            <a:extLst>
              <a:ext uri="{FF2B5EF4-FFF2-40B4-BE49-F238E27FC236}">
                <a16:creationId xmlns:a16="http://schemas.microsoft.com/office/drawing/2014/main" id="{3BD6CAD4-908C-43CF-A8EF-6133EE9CE221}"/>
              </a:ext>
            </a:extLst>
          </p:cNvPr>
          <p:cNvSpPr txBox="1"/>
          <p:nvPr/>
        </p:nvSpPr>
        <p:spPr>
          <a:xfrm>
            <a:off x="1210617" y="3515219"/>
            <a:ext cx="781180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  <a:spcBef>
                <a:spcPct val="0"/>
              </a:spcBef>
            </a:pP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Қолданыстағы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ең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төменгі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жалақы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көрсеткіштеріне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сәйкес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қазақстандық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сарапшыларға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төлем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көлемін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ұлғайту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600" b="1" spc="13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56">
            <a:extLst>
              <a:ext uri="{FF2B5EF4-FFF2-40B4-BE49-F238E27FC236}">
                <a16:creationId xmlns:a16="http://schemas.microsoft.com/office/drawing/2014/main" id="{E86491A0-70F9-43A4-8880-153F62EA0E65}"/>
              </a:ext>
            </a:extLst>
          </p:cNvPr>
          <p:cNvSpPr txBox="1"/>
          <p:nvPr/>
        </p:nvSpPr>
        <p:spPr>
          <a:xfrm>
            <a:off x="1261427" y="4354541"/>
            <a:ext cx="903156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  <a:spcBef>
                <a:spcPct val="0"/>
              </a:spcBef>
            </a:pP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Ғылыми,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ғылыми-техникалық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жобаларды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және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коммерцияландыру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жобаларын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іске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асырудың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тиімділігін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бағалай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отырып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ғылыми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ұйымдардың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қызметіне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рейтингтік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жүйені</a:t>
            </a:r>
            <a:r>
              <a:rPr lang="ru-RU" sz="1600" b="1" spc="13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spc="131" dirty="0" err="1">
                <a:solidFill>
                  <a:schemeClr val="bg1">
                    <a:lumMod val="95000"/>
                  </a:schemeClr>
                </a:solidFill>
              </a:rPr>
              <a:t>енгізу</a:t>
            </a:r>
            <a:endParaRPr lang="en-US" sz="1600" b="1" spc="13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6" name="Group 12">
            <a:extLst>
              <a:ext uri="{FF2B5EF4-FFF2-40B4-BE49-F238E27FC236}">
                <a16:creationId xmlns:a16="http://schemas.microsoft.com/office/drawing/2014/main" id="{6FA74447-B725-4787-9979-7415231BD77A}"/>
              </a:ext>
            </a:extLst>
          </p:cNvPr>
          <p:cNvGrpSpPr/>
          <p:nvPr/>
        </p:nvGrpSpPr>
        <p:grpSpPr>
          <a:xfrm>
            <a:off x="10536025" y="2286922"/>
            <a:ext cx="1532410" cy="1532410"/>
            <a:chOff x="0" y="0"/>
            <a:chExt cx="4872604" cy="4872604"/>
          </a:xfr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31F5DF-2280-4B4E-941C-35EEAE7E0685}"/>
                </a:ext>
              </a:extLst>
            </p:cNvPr>
            <p:cNvSpPr/>
            <p:nvPr/>
          </p:nvSpPr>
          <p:spPr>
            <a:xfrm>
              <a:off x="0" y="0"/>
              <a:ext cx="4872609" cy="4872609"/>
            </a:xfrm>
            <a:custGeom>
              <a:avLst/>
              <a:gdLst/>
              <a:ahLst/>
              <a:cxnLst/>
              <a:rect l="l" t="t" r="r" b="b"/>
              <a:pathLst>
                <a:path w="4872609" h="4872609">
                  <a:moveTo>
                    <a:pt x="1061593" y="2436241"/>
                  </a:moveTo>
                  <a:cubicBezTo>
                    <a:pt x="1061593" y="1687957"/>
                    <a:pt x="1688084" y="1061466"/>
                    <a:pt x="2436368" y="1061466"/>
                  </a:cubicBezTo>
                  <a:cubicBezTo>
                    <a:pt x="3202051" y="1061466"/>
                    <a:pt x="3811143" y="1687957"/>
                    <a:pt x="3811143" y="2436241"/>
                  </a:cubicBezTo>
                  <a:cubicBezTo>
                    <a:pt x="3811143" y="3201924"/>
                    <a:pt x="3202051" y="3811016"/>
                    <a:pt x="2436368" y="3811016"/>
                  </a:cubicBezTo>
                  <a:cubicBezTo>
                    <a:pt x="2436368" y="4872609"/>
                    <a:pt x="2436368" y="4872609"/>
                    <a:pt x="2436368" y="4872609"/>
                  </a:cubicBezTo>
                  <a:cubicBezTo>
                    <a:pt x="3776345" y="4872609"/>
                    <a:pt x="4872609" y="3776218"/>
                    <a:pt x="4872609" y="2436368"/>
                  </a:cubicBezTo>
                  <a:cubicBezTo>
                    <a:pt x="4872609" y="1096518"/>
                    <a:pt x="3776218" y="0"/>
                    <a:pt x="2436241" y="0"/>
                  </a:cubicBezTo>
                  <a:cubicBezTo>
                    <a:pt x="1096264" y="0"/>
                    <a:pt x="0" y="1096391"/>
                    <a:pt x="0" y="2436241"/>
                  </a:cubicBezTo>
                  <a:lnTo>
                    <a:pt x="1061593" y="243624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ru-KZ" sz="1200"/>
            </a:p>
          </p:txBody>
        </p:sp>
      </p:grpSp>
      <p:grpSp>
        <p:nvGrpSpPr>
          <p:cNvPr id="78" name="Group 14">
            <a:extLst>
              <a:ext uri="{FF2B5EF4-FFF2-40B4-BE49-F238E27FC236}">
                <a16:creationId xmlns:a16="http://schemas.microsoft.com/office/drawing/2014/main" id="{627E8BB9-C860-499B-A4B8-04D3BF4B2B48}"/>
              </a:ext>
            </a:extLst>
          </p:cNvPr>
          <p:cNvGrpSpPr/>
          <p:nvPr/>
        </p:nvGrpSpPr>
        <p:grpSpPr>
          <a:xfrm>
            <a:off x="9337503" y="2366429"/>
            <a:ext cx="1532410" cy="1537859"/>
            <a:chOff x="0" y="0"/>
            <a:chExt cx="4872604" cy="4889931"/>
          </a:xfr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ACE29860-8393-44B8-92D0-BE11C9729600}"/>
                </a:ext>
              </a:extLst>
            </p:cNvPr>
            <p:cNvSpPr/>
            <p:nvPr/>
          </p:nvSpPr>
          <p:spPr>
            <a:xfrm>
              <a:off x="0" y="0"/>
              <a:ext cx="4872609" cy="4889881"/>
            </a:xfrm>
            <a:custGeom>
              <a:avLst/>
              <a:gdLst/>
              <a:ahLst/>
              <a:cxnLst/>
              <a:rect l="l" t="t" r="r" b="b"/>
              <a:pathLst>
                <a:path w="4872609" h="4889881">
                  <a:moveTo>
                    <a:pt x="3811016" y="2453640"/>
                  </a:moveTo>
                  <a:cubicBezTo>
                    <a:pt x="3811016" y="3201924"/>
                    <a:pt x="3201924" y="3828415"/>
                    <a:pt x="2436241" y="3828415"/>
                  </a:cubicBezTo>
                  <a:cubicBezTo>
                    <a:pt x="1687957" y="3828415"/>
                    <a:pt x="1061466" y="3201924"/>
                    <a:pt x="1061466" y="2453640"/>
                  </a:cubicBezTo>
                  <a:cubicBezTo>
                    <a:pt x="1061466" y="1687957"/>
                    <a:pt x="1687957" y="1078865"/>
                    <a:pt x="2436241" y="1078865"/>
                  </a:cubicBezTo>
                  <a:cubicBezTo>
                    <a:pt x="2436241" y="0"/>
                    <a:pt x="2436241" y="0"/>
                    <a:pt x="2436241" y="0"/>
                  </a:cubicBezTo>
                  <a:cubicBezTo>
                    <a:pt x="1096391" y="0"/>
                    <a:pt x="0" y="1096264"/>
                    <a:pt x="0" y="2453640"/>
                  </a:cubicBezTo>
                  <a:cubicBezTo>
                    <a:pt x="0" y="3793617"/>
                    <a:pt x="1096391" y="4889881"/>
                    <a:pt x="2436241" y="4889881"/>
                  </a:cubicBezTo>
                  <a:cubicBezTo>
                    <a:pt x="3776091" y="4889881"/>
                    <a:pt x="4872609" y="3793617"/>
                    <a:pt x="4872609" y="2453640"/>
                  </a:cubicBezTo>
                  <a:lnTo>
                    <a:pt x="3811016" y="245364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ru-KZ" sz="1200"/>
            </a:p>
          </p:txBody>
        </p:sp>
      </p:grpSp>
      <p:grpSp>
        <p:nvGrpSpPr>
          <p:cNvPr id="80" name="Group 16">
            <a:extLst>
              <a:ext uri="{FF2B5EF4-FFF2-40B4-BE49-F238E27FC236}">
                <a16:creationId xmlns:a16="http://schemas.microsoft.com/office/drawing/2014/main" id="{14A5C153-ED8E-4294-92E6-78C3B792F508}"/>
              </a:ext>
            </a:extLst>
          </p:cNvPr>
          <p:cNvGrpSpPr/>
          <p:nvPr/>
        </p:nvGrpSpPr>
        <p:grpSpPr>
          <a:xfrm>
            <a:off x="10514045" y="3490307"/>
            <a:ext cx="1532410" cy="1532864"/>
            <a:chOff x="0" y="0"/>
            <a:chExt cx="4872604" cy="4874047"/>
          </a:xfr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7FBD0AD3-E09D-4E3F-ABE9-B510354AC963}"/>
                </a:ext>
              </a:extLst>
            </p:cNvPr>
            <p:cNvSpPr/>
            <p:nvPr/>
          </p:nvSpPr>
          <p:spPr>
            <a:xfrm>
              <a:off x="0" y="0"/>
              <a:ext cx="4872482" cy="4874006"/>
            </a:xfrm>
            <a:custGeom>
              <a:avLst/>
              <a:gdLst/>
              <a:ahLst/>
              <a:cxnLst/>
              <a:rect l="l" t="t" r="r" b="b"/>
              <a:pathLst>
                <a:path w="4872482" h="4874006">
                  <a:moveTo>
                    <a:pt x="3811016" y="2437003"/>
                  </a:moveTo>
                  <a:cubicBezTo>
                    <a:pt x="3811016" y="3202940"/>
                    <a:pt x="3201924" y="3812159"/>
                    <a:pt x="2436241" y="3812159"/>
                  </a:cubicBezTo>
                  <a:cubicBezTo>
                    <a:pt x="1687957" y="3812159"/>
                    <a:pt x="1061466" y="3202940"/>
                    <a:pt x="1061466" y="2437003"/>
                  </a:cubicBezTo>
                  <a:cubicBezTo>
                    <a:pt x="1061466" y="1688465"/>
                    <a:pt x="1687957" y="1061847"/>
                    <a:pt x="2436241" y="1061847"/>
                  </a:cubicBezTo>
                  <a:cubicBezTo>
                    <a:pt x="2436241" y="0"/>
                    <a:pt x="2436241" y="0"/>
                    <a:pt x="2436241" y="0"/>
                  </a:cubicBezTo>
                  <a:cubicBezTo>
                    <a:pt x="1096391" y="0"/>
                    <a:pt x="0" y="1096645"/>
                    <a:pt x="0" y="2437003"/>
                  </a:cubicBezTo>
                  <a:cubicBezTo>
                    <a:pt x="0" y="3777361"/>
                    <a:pt x="1096391" y="4874006"/>
                    <a:pt x="2436241" y="4874006"/>
                  </a:cubicBezTo>
                  <a:cubicBezTo>
                    <a:pt x="3776091" y="4874006"/>
                    <a:pt x="4872482" y="3777361"/>
                    <a:pt x="4872482" y="2437003"/>
                  </a:cubicBezTo>
                  <a:lnTo>
                    <a:pt x="3811016" y="243700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ru-KZ" sz="1200"/>
            </a:p>
          </p:txBody>
        </p:sp>
      </p:grpSp>
      <p:sp>
        <p:nvSpPr>
          <p:cNvPr id="82" name="Freeform 40">
            <a:extLst>
              <a:ext uri="{FF2B5EF4-FFF2-40B4-BE49-F238E27FC236}">
                <a16:creationId xmlns:a16="http://schemas.microsoft.com/office/drawing/2014/main" id="{3238C06F-6ACE-473D-8ABA-CFFE288C9663}"/>
              </a:ext>
            </a:extLst>
          </p:cNvPr>
          <p:cNvSpPr/>
          <p:nvPr/>
        </p:nvSpPr>
        <p:spPr>
          <a:xfrm>
            <a:off x="11073539" y="4060390"/>
            <a:ext cx="457382" cy="457382"/>
          </a:xfrm>
          <a:custGeom>
            <a:avLst/>
            <a:gdLst/>
            <a:ahLst/>
            <a:cxnLst/>
            <a:rect l="l" t="t" r="r" b="b"/>
            <a:pathLst>
              <a:path w="686073" h="686073">
                <a:moveTo>
                  <a:pt x="0" y="0"/>
                </a:moveTo>
                <a:lnTo>
                  <a:pt x="686073" y="0"/>
                </a:lnTo>
                <a:lnTo>
                  <a:pt x="686073" y="686072"/>
                </a:lnTo>
                <a:lnTo>
                  <a:pt x="0" y="6860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83" name="Freeform 42">
            <a:extLst>
              <a:ext uri="{FF2B5EF4-FFF2-40B4-BE49-F238E27FC236}">
                <a16:creationId xmlns:a16="http://schemas.microsoft.com/office/drawing/2014/main" id="{6ADB6068-ABA7-4EA8-80DA-6E2F3D1BC185}"/>
              </a:ext>
            </a:extLst>
          </p:cNvPr>
          <p:cNvSpPr/>
          <p:nvPr/>
        </p:nvSpPr>
        <p:spPr>
          <a:xfrm>
            <a:off x="9924849" y="2818336"/>
            <a:ext cx="357718" cy="463065"/>
          </a:xfrm>
          <a:custGeom>
            <a:avLst/>
            <a:gdLst/>
            <a:ahLst/>
            <a:cxnLst/>
            <a:rect l="l" t="t" r="r" b="b"/>
            <a:pathLst>
              <a:path w="536577" h="694598">
                <a:moveTo>
                  <a:pt x="0" y="0"/>
                </a:moveTo>
                <a:lnTo>
                  <a:pt x="536577" y="0"/>
                </a:lnTo>
                <a:lnTo>
                  <a:pt x="536577" y="694598"/>
                </a:lnTo>
                <a:lnTo>
                  <a:pt x="0" y="6945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84" name="Freeform 43">
            <a:extLst>
              <a:ext uri="{FF2B5EF4-FFF2-40B4-BE49-F238E27FC236}">
                <a16:creationId xmlns:a16="http://schemas.microsoft.com/office/drawing/2014/main" id="{C1F57E1A-2FBA-4C88-BFC8-520784E87A28}"/>
              </a:ext>
            </a:extLst>
          </p:cNvPr>
          <p:cNvSpPr/>
          <p:nvPr/>
        </p:nvSpPr>
        <p:spPr>
          <a:xfrm>
            <a:off x="11039167" y="2838017"/>
            <a:ext cx="526127" cy="368947"/>
          </a:xfrm>
          <a:custGeom>
            <a:avLst/>
            <a:gdLst/>
            <a:ahLst/>
            <a:cxnLst/>
            <a:rect l="l" t="t" r="r" b="b"/>
            <a:pathLst>
              <a:path w="789191" h="553420">
                <a:moveTo>
                  <a:pt x="0" y="0"/>
                </a:moveTo>
                <a:lnTo>
                  <a:pt x="789191" y="0"/>
                </a:lnTo>
                <a:lnTo>
                  <a:pt x="789191" y="553420"/>
                </a:lnTo>
                <a:lnTo>
                  <a:pt x="0" y="5534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5B1D121-FC72-40AE-8813-4B4A0229FE58}"/>
              </a:ext>
            </a:extLst>
          </p:cNvPr>
          <p:cNvSpPr/>
          <p:nvPr/>
        </p:nvSpPr>
        <p:spPr>
          <a:xfrm>
            <a:off x="1528726" y="5306074"/>
            <a:ext cx="756024" cy="34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Б</a:t>
            </a:r>
            <a:r>
              <a:rPr lang="ru-RU" dirty="0"/>
              <a:t>НҚ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2C0D83A8-1537-471F-BB2C-5A95F80B2A94}"/>
              </a:ext>
            </a:extLst>
          </p:cNvPr>
          <p:cNvSpPr/>
          <p:nvPr/>
        </p:nvSpPr>
        <p:spPr>
          <a:xfrm>
            <a:off x="1528726" y="5741658"/>
            <a:ext cx="751228" cy="34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Г</a:t>
            </a:r>
            <a:r>
              <a:rPr lang="ru-RU" dirty="0"/>
              <a:t>Қ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0DDF300F-666A-4F4B-96A1-2A3F4D47629C}"/>
              </a:ext>
            </a:extLst>
          </p:cNvPr>
          <p:cNvSpPr/>
          <p:nvPr/>
        </p:nvSpPr>
        <p:spPr>
          <a:xfrm>
            <a:off x="1528726" y="6175046"/>
            <a:ext cx="751228" cy="328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object 9"/>
          <p:cNvGrpSpPr/>
          <p:nvPr/>
        </p:nvGrpSpPr>
        <p:grpSpPr>
          <a:xfrm>
            <a:off x="350111" y="1927704"/>
            <a:ext cx="2253919" cy="3837032"/>
            <a:chOff x="9947326" y="3750242"/>
            <a:chExt cx="6209349" cy="8027157"/>
          </a:xfrm>
          <a:noFill/>
        </p:grpSpPr>
        <p:pic>
          <p:nvPicPr>
            <p:cNvPr id="48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9947326" y="3750243"/>
              <a:ext cx="6209349" cy="8027156"/>
            </a:xfrm>
            <a:prstGeom prst="rect">
              <a:avLst/>
            </a:prstGeom>
            <a:grpFill/>
          </p:spPr>
        </p:pic>
        <p:sp>
          <p:nvSpPr>
            <p:cNvPr id="49" name="object 11"/>
            <p:cNvSpPr/>
            <p:nvPr/>
          </p:nvSpPr>
          <p:spPr>
            <a:xfrm>
              <a:off x="9947326" y="3750242"/>
              <a:ext cx="6209344" cy="8027157"/>
            </a:xfrm>
            <a:custGeom>
              <a:avLst/>
              <a:gdLst/>
              <a:ahLst/>
              <a:cxnLst/>
              <a:rect l="l" t="t" r="r" b="b"/>
              <a:pathLst>
                <a:path w="7533005" h="10287000">
                  <a:moveTo>
                    <a:pt x="753251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532511" y="0"/>
                  </a:lnTo>
                  <a:lnTo>
                    <a:pt x="7532511" y="10287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3">
            <a:extLst>
              <a:ext uri="{FF2B5EF4-FFF2-40B4-BE49-F238E27FC236}">
                <a16:creationId xmlns:a16="http://schemas.microsoft.com/office/drawing/2014/main" id="{24A5DEE8-1EF9-439C-AC01-8DB1F4D6BFDA}"/>
              </a:ext>
            </a:extLst>
          </p:cNvPr>
          <p:cNvGrpSpPr/>
          <p:nvPr/>
        </p:nvGrpSpPr>
        <p:grpSpPr>
          <a:xfrm>
            <a:off x="-22421" y="-216992"/>
            <a:ext cx="12191998" cy="7074992"/>
            <a:chOff x="0" y="-85725"/>
            <a:chExt cx="4816592" cy="2795058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6C762900-1DDA-4640-8E80-F6D6E1BF151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B80773F-4FFF-4562-B402-B0907CFCAAE2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08A2CCAA-A311-45B2-A31A-5F3BCFBD3CB1}"/>
              </a:ext>
            </a:extLst>
          </p:cNvPr>
          <p:cNvGrpSpPr/>
          <p:nvPr/>
        </p:nvGrpSpPr>
        <p:grpSpPr>
          <a:xfrm>
            <a:off x="22423" y="63375"/>
            <a:ext cx="12192000" cy="6858000"/>
            <a:chOff x="0" y="0"/>
            <a:chExt cx="4816593" cy="2709333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7C1E0C59-A286-483F-8515-E95C88DF12AB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FCFB9E25-7A3C-4B36-B220-4AF6EB0DC46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4" y="274039"/>
            <a:ext cx="8921512" cy="440043"/>
          </a:xfrm>
        </p:spPr>
        <p:txBody>
          <a:bodyPr/>
          <a:lstStyle/>
          <a:p>
            <a:pPr algn="ctr"/>
            <a:r>
              <a:rPr lang="ru-RU" sz="2000" dirty="0">
                <a:latin typeface="+mj-lt"/>
                <a:cs typeface="Arial" panose="02080604020202020204" pitchFamily="34" charset="0"/>
                <a:sym typeface="Arial"/>
              </a:rPr>
              <a:t>ҰЛТТЫҚ ҒЫЛЫМИ ДӘЙЕКСӨЗДЕР ИНДЕКСІН ҚҰРУ </a:t>
            </a:r>
            <a:br>
              <a:rPr lang="ru-RU" sz="2000" dirty="0">
                <a:latin typeface="+mj-lt"/>
                <a:cs typeface="Arial" panose="02080604020202020204" pitchFamily="34" charset="0"/>
                <a:sym typeface="Arial"/>
              </a:rPr>
            </a:br>
            <a:r>
              <a:rPr lang="ru-RU" sz="2000" dirty="0" err="1">
                <a:latin typeface="+mj-lt"/>
                <a:cs typeface="Arial" panose="02080604020202020204" pitchFamily="34" charset="0"/>
                <a:sym typeface="Arial"/>
              </a:rPr>
              <a:t>Мемлекет</a:t>
            </a:r>
            <a:r>
              <a:rPr lang="ru-RU" sz="2000" dirty="0">
                <a:latin typeface="+mj-lt"/>
                <a:cs typeface="Arial" panose="02080604020202020204" pitchFamily="34" charset="0"/>
                <a:sym typeface="Arial"/>
              </a:rPr>
              <a:t> </a:t>
            </a:r>
            <a:r>
              <a:rPr lang="ru-RU" sz="2000" dirty="0" err="1">
                <a:latin typeface="+mj-lt"/>
                <a:cs typeface="Arial" panose="02080604020202020204" pitchFamily="34" charset="0"/>
                <a:sym typeface="Arial"/>
              </a:rPr>
              <a:t>басшысы</a:t>
            </a:r>
            <a:r>
              <a:rPr lang="ru-RU" sz="2000" dirty="0">
                <a:latin typeface="+mj-lt"/>
                <a:cs typeface="Arial" panose="02080604020202020204" pitchFamily="34" charset="0"/>
                <a:sym typeface="Arial"/>
              </a:rPr>
              <a:t> Қ.К. </a:t>
            </a:r>
            <a:r>
              <a:rPr lang="ru-RU" sz="2000" dirty="0" err="1">
                <a:latin typeface="+mj-lt"/>
                <a:cs typeface="Arial" panose="02080604020202020204" pitchFamily="34" charset="0"/>
                <a:sym typeface="Arial"/>
              </a:rPr>
              <a:t>Тоқаевтың</a:t>
            </a:r>
            <a:r>
              <a:rPr lang="ru-RU" sz="2000" dirty="0">
                <a:latin typeface="+mj-lt"/>
                <a:cs typeface="Arial" panose="02080604020202020204" pitchFamily="34" charset="0"/>
                <a:sym typeface="Arial"/>
              </a:rPr>
              <a:t> </a:t>
            </a:r>
            <a:r>
              <a:rPr lang="ru-RU" sz="2000" dirty="0" err="1">
                <a:latin typeface="+mj-lt"/>
                <a:cs typeface="Arial" panose="02080604020202020204" pitchFamily="34" charset="0"/>
                <a:sym typeface="Arial"/>
              </a:rPr>
              <a:t>тапсырмасы</a:t>
            </a:r>
            <a:endParaRPr lang="ru-RU" sz="2000" dirty="0">
              <a:solidFill>
                <a:prstClr val="white"/>
              </a:solidFill>
              <a:latin typeface="+mj-lt"/>
              <a:cs typeface="Arial" panose="0208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308" y="243575"/>
            <a:ext cx="774303" cy="7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-1" y="880525"/>
            <a:ext cx="10715625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208" y="1245497"/>
            <a:ext cx="1652633" cy="369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kk-KZ" b="1" dirty="0">
                <a:solidFill>
                  <a:srgbClr val="1F497D"/>
                </a:solidFill>
                <a:latin typeface="+mj-lt"/>
                <a:cs typeface="Arial" panose="02080604020202020204" pitchFamily="34" charset="0"/>
              </a:rPr>
              <a:t>М</a:t>
            </a:r>
            <a:r>
              <a:rPr lang="ru-RU" b="1" dirty="0">
                <a:solidFill>
                  <a:srgbClr val="1F497D"/>
                </a:solidFill>
                <a:latin typeface="+mj-lt"/>
                <a:cs typeface="Arial" panose="02080604020202020204" pitchFamily="34" charset="0"/>
              </a:rPr>
              <a:t>АҚСАТЫ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Arial" panose="0208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38406" y="1198417"/>
            <a:ext cx="926611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Өңірлік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деңгейге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дейін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кеңейту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перспективасы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бар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ұлттық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библиометриялық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құралды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құру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14785" y="2124859"/>
            <a:ext cx="36553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Қазіргі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жағдай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panose="0208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36156" y="2124859"/>
            <a:ext cx="336836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Болашақта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panose="0208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45987" y="5933478"/>
            <a:ext cx="1652633" cy="369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ҚОРЫТЫНДЫ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panose="0208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38834" y="5764736"/>
            <a:ext cx="827561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Қазақстандық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ғылыми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дәйексөздер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индексі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–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сұрау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нәтижелерін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бақылау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талдау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визуализациялау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үшін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кірістірілген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мүмкіндіктері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бар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ұлттық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ақпараттық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жүйе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  <a:sym typeface="Arial"/>
              </a:rPr>
              <a:t>. </a:t>
            </a: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CF963474-522E-4884-B396-5ABA1A21D90E}"/>
              </a:ext>
            </a:extLst>
          </p:cNvPr>
          <p:cNvSpPr/>
          <p:nvPr/>
        </p:nvSpPr>
        <p:spPr>
          <a:xfrm>
            <a:off x="11451772" y="6251247"/>
            <a:ext cx="505492" cy="410873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5E96F93D-0641-4E60-B894-2A04508CD2DE}"/>
              </a:ext>
            </a:extLst>
          </p:cNvPr>
          <p:cNvSpPr txBox="1"/>
          <p:nvPr/>
        </p:nvSpPr>
        <p:spPr>
          <a:xfrm>
            <a:off x="3004058" y="2498282"/>
            <a:ext cx="4382745" cy="2802162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>
            <a:defPPr>
              <a:defRPr lang="ru-RU"/>
            </a:defPPr>
            <a:lvl1pPr marL="504190" indent="-51435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1pPr>
            <a:lvl2pPr marL="713105" lvl="1" indent="-173355">
              <a:spcBef>
                <a:spcPts val="600"/>
              </a:spcBef>
              <a:buFont typeface="Raleway" panose="020B0503030101060003" pitchFamily="34" charset="-52"/>
              <a:buChar char="-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2pPr>
            <a:lvl3pPr indent="0" algn="ctr">
              <a:spcBef>
                <a:spcPct val="20000"/>
              </a:spcBef>
              <a:buFont typeface="Arial" panose="0208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Дерекқорды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күнделікті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жаңарту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.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Мақалаларды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сілтемелерді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анықтамалықтарды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толықтыру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8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Ғылыми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дәйексөз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жүйесін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құру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бойынша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ведомствоаралық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жұмыс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тобы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Ғылыми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дәйексөз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жүйесін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құру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жобасын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қаржыландыруға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арналған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алдын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ала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есептеулер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(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алдын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ала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есептеулер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Қазақстан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Республикасы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Білім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және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ғылым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министрлігінің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Ғылым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комитетіне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2023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жылға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– 203 026 000, 2024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жылға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– 62 356 000, 2025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жылға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- 57 415 000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ұсынылды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);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Тұжырымдама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жобасы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жол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картасы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түсіндірме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хат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дайындалды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.</a:t>
            </a:r>
          </a:p>
          <a:p>
            <a:pPr marL="50419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ru-RU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  <a:t> 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50E89EE4-1C00-49E8-8D93-D836E0CFD4C8}"/>
              </a:ext>
            </a:extLst>
          </p:cNvPr>
          <p:cNvSpPr txBox="1"/>
          <p:nvPr/>
        </p:nvSpPr>
        <p:spPr>
          <a:xfrm>
            <a:off x="7554887" y="2651897"/>
            <a:ext cx="4080572" cy="2324414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>
            <a:defPPr>
              <a:defRPr lang="ru-RU"/>
            </a:defPPr>
            <a:lvl1pPr marL="504190" indent="-51435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1pPr>
            <a:lvl2pPr marL="713105" lvl="1" indent="-173355">
              <a:spcBef>
                <a:spcPts val="600"/>
              </a:spcBef>
              <a:buFont typeface="Raleway" panose="020B0503030101060003" pitchFamily="34" charset="-52"/>
              <a:buChar char="-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2pPr>
            <a:lvl3pPr indent="0" algn="ctr">
              <a:spcBef>
                <a:spcPct val="20000"/>
              </a:spcBef>
              <a:buFont typeface="Arial" panose="0208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Ақпараттық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жүйені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және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негізгі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автоматтандырылған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бизнес-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процестерді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сипаттауға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қатысты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ақпарат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пен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ұсыныстарды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біріктіру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Өңірлік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деңгейге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масштабтау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перспективасы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бар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ұлттық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библиометриялық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құралды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80604020202020204" pitchFamily="34" charset="0"/>
              </a:rPr>
              <a:t>енгізу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8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grpSp>
        <p:nvGrpSpPr>
          <p:cNvPr id="29" name="object 9">
            <a:extLst>
              <a:ext uri="{FF2B5EF4-FFF2-40B4-BE49-F238E27FC236}">
                <a16:creationId xmlns:a16="http://schemas.microsoft.com/office/drawing/2014/main" id="{BFE46298-EDF0-4CAA-A1C6-1BF6D4966C72}"/>
              </a:ext>
            </a:extLst>
          </p:cNvPr>
          <p:cNvGrpSpPr/>
          <p:nvPr/>
        </p:nvGrpSpPr>
        <p:grpSpPr>
          <a:xfrm>
            <a:off x="372533" y="1927704"/>
            <a:ext cx="2253919" cy="3837032"/>
            <a:chOff x="9947326" y="3750242"/>
            <a:chExt cx="6209349" cy="8027157"/>
          </a:xfrm>
          <a:noFill/>
        </p:grpSpPr>
        <p:pic>
          <p:nvPicPr>
            <p:cNvPr id="30" name="object 10">
              <a:extLst>
                <a:ext uri="{FF2B5EF4-FFF2-40B4-BE49-F238E27FC236}">
                  <a16:creationId xmlns:a16="http://schemas.microsoft.com/office/drawing/2014/main" id="{12B71987-2D6F-4986-990D-C5C73BF0EF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9947326" y="3750243"/>
              <a:ext cx="6209349" cy="8027156"/>
            </a:xfrm>
            <a:prstGeom prst="rect">
              <a:avLst/>
            </a:prstGeom>
            <a:grpFill/>
          </p:spPr>
        </p:pic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1385BC38-F3EE-4F23-8420-879FDC676B85}"/>
                </a:ext>
              </a:extLst>
            </p:cNvPr>
            <p:cNvSpPr/>
            <p:nvPr/>
          </p:nvSpPr>
          <p:spPr>
            <a:xfrm>
              <a:off x="9947326" y="3750242"/>
              <a:ext cx="6209344" cy="8027157"/>
            </a:xfrm>
            <a:custGeom>
              <a:avLst/>
              <a:gdLst/>
              <a:ahLst/>
              <a:cxnLst/>
              <a:rect l="l" t="t" r="r" b="b"/>
              <a:pathLst>
                <a:path w="7533005" h="10287000">
                  <a:moveTo>
                    <a:pt x="753251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532511" y="0"/>
                  </a:lnTo>
                  <a:lnTo>
                    <a:pt x="7532511" y="10287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73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">
            <a:extLst>
              <a:ext uri="{FF2B5EF4-FFF2-40B4-BE49-F238E27FC236}">
                <a16:creationId xmlns:a16="http://schemas.microsoft.com/office/drawing/2014/main" id="{F55EB226-74CD-44A9-9B26-9CD6881B53FD}"/>
              </a:ext>
            </a:extLst>
          </p:cNvPr>
          <p:cNvGrpSpPr/>
          <p:nvPr/>
        </p:nvGrpSpPr>
        <p:grpSpPr>
          <a:xfrm>
            <a:off x="14904" y="0"/>
            <a:ext cx="12192000" cy="6858000"/>
            <a:chOff x="0" y="0"/>
            <a:chExt cx="4816593" cy="2709333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34801EFC-80BC-4C2C-B9D0-95C6FD8427BE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46ACA4F1-D11B-4A48-A965-4226C0FBC582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E95C67AE-F390-41C3-A5E3-4C1E41EDC0E3}"/>
              </a:ext>
            </a:extLst>
          </p:cNvPr>
          <p:cNvGrpSpPr/>
          <p:nvPr/>
        </p:nvGrpSpPr>
        <p:grpSpPr>
          <a:xfrm>
            <a:off x="-22421" y="-216992"/>
            <a:ext cx="12191998" cy="7074992"/>
            <a:chOff x="0" y="-85725"/>
            <a:chExt cx="4816592" cy="2795058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CF4A76CA-661C-4D7D-8C47-D0921DB5E2F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82EE1F6F-6E6F-4179-B2D1-92FF166F0F5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107F62CB-C20E-4F8E-88C0-1F5AB58C864C}"/>
              </a:ext>
            </a:extLst>
          </p:cNvPr>
          <p:cNvGrpSpPr/>
          <p:nvPr/>
        </p:nvGrpSpPr>
        <p:grpSpPr>
          <a:xfrm>
            <a:off x="39901" y="279776"/>
            <a:ext cx="12192000" cy="6858000"/>
            <a:chOff x="0" y="0"/>
            <a:chExt cx="4816593" cy="2709333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AD5281A7-7E73-407E-AC84-5A852866C141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32B97DF0-01D4-43C9-9434-3AD677FA19BC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8" name="Прямоугольник 15">
            <a:extLst>
              <a:ext uri="{FF2B5EF4-FFF2-40B4-BE49-F238E27FC236}">
                <a16:creationId xmlns:a16="http://schemas.microsoft.com/office/drawing/2014/main" id="{C3AE3059-7A53-45C8-BF83-4ED5A2C16651}"/>
              </a:ext>
            </a:extLst>
          </p:cNvPr>
          <p:cNvSpPr/>
          <p:nvPr/>
        </p:nvSpPr>
        <p:spPr>
          <a:xfrm>
            <a:off x="1286779" y="1011656"/>
            <a:ext cx="509050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Контенті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Қазақстандық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журналдардағы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мақалалар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дерекқоры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(2005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жылдан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бастап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қалыптасқан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198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мыңнан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астам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ғылыми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мақалалар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библиографиялық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сипаттама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190-ға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қазақстандық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ғылыми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журналдар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10 000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астам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авторлық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профильдер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7000-нан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астам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ұйым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профилі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Журналдардың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толық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мәтінді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электронды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басылымдарының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әлі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жүйеге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қосылмаған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D1148C3-22E7-4AA3-8D00-66CCDC15D8BC}"/>
              </a:ext>
            </a:extLst>
          </p:cNvPr>
          <p:cNvSpPr/>
          <p:nvPr/>
        </p:nvSpPr>
        <p:spPr>
          <a:xfrm>
            <a:off x="1989904" y="575665"/>
            <a:ext cx="37070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ҚазҒДИ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қазіргі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жағдайы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Arial" panose="02080604020202020204" pitchFamily="34" charset="0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id="{7D3ABB8C-5FBA-4F2A-B3E2-13E86527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555" y="1204079"/>
            <a:ext cx="434557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Ғылыми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қызметтің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барлық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салаларына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қол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жеткізудің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бірыңғай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нүктесінің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болуы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Қазақстанның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цифрлық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экожүйесінің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«Репозиторий»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модулімен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интеграция;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Қазақстан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ғылымының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цифрлық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экожүйесінің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«Антиплагиат»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модулімен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интеграция;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Сыртқы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пайдаланушының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файл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қоймасын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толтыру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қызметі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Қазақстан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Республикасының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ғылымиметрия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библиометриясы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аналитикалық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жүйесі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Шетелдік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баспагерлерді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қызықтыратын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өнім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7B526E3-C787-4FB8-9ADE-7BA1AE654570}"/>
              </a:ext>
            </a:extLst>
          </p:cNvPr>
          <p:cNvSpPr/>
          <p:nvPr/>
        </p:nvSpPr>
        <p:spPr>
          <a:xfrm>
            <a:off x="7569554" y="4130411"/>
            <a:ext cx="456290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Ғылыми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әдебиеттерді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іздеу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жүйелерін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деректер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қорын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және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басқа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да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ақпараттық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ресурстар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мен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қызметтерді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біртұтас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қазақстандық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объективті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ғылыми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метрикалық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құралына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біріктіру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Еңбектері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халықаралық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деректер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қорында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индекстелмеген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қазақстандық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ғалымдардың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кейбір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зерттеулерін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сұр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аймақтан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»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шығару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және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тиісінше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отандық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ғылымның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жай-күйінің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объективті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көрінісін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алу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Ғаламдық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ғылыми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координаттар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жүйесінде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қазақстандық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ғылымның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субъективтілігін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арттыру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DF6B4F1-523C-4C8E-8FCF-FEE751285FBE}"/>
              </a:ext>
            </a:extLst>
          </p:cNvPr>
          <p:cNvSpPr/>
          <p:nvPr/>
        </p:nvSpPr>
        <p:spPr>
          <a:xfrm>
            <a:off x="8121444" y="628973"/>
            <a:ext cx="32787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kk-KZ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Болашақта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Arial" panose="02080604020202020204" pitchFamily="34" charset="0"/>
            </a:endParaRPr>
          </a:p>
        </p:txBody>
      </p:sp>
      <p:sp>
        <p:nvSpPr>
          <p:cNvPr id="32" name="Прямоугольник 15">
            <a:extLst>
              <a:ext uri="{FF2B5EF4-FFF2-40B4-BE49-F238E27FC236}">
                <a16:creationId xmlns:a16="http://schemas.microsoft.com/office/drawing/2014/main" id="{2164D821-6788-4BE7-BE3F-FB8F2A88694D}"/>
              </a:ext>
            </a:extLst>
          </p:cNvPr>
          <p:cNvSpPr/>
          <p:nvPr/>
        </p:nvSpPr>
        <p:spPr>
          <a:xfrm>
            <a:off x="1298184" y="3929782"/>
            <a:ext cx="509050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Функционалы: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Рубрикаторы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мақалаларды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іздеу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Авторлар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басылымдар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ұйымдар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мақалаларды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іздеуге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сүзгілер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Басылымдардың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авторлардың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ұйымдардың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анықтамалықтары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арқылы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іздеу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Мақалаларды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тілдер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бөлу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Автор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мәліметтерді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талдау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Журнал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бойынша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статистикалық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деректер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Импакт-факторды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есептеу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(2008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жылдан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бастап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рецензияланатын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журналдар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үшін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).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Блок-схема: узел 41">
            <a:extLst>
              <a:ext uri="{FF2B5EF4-FFF2-40B4-BE49-F238E27FC236}">
                <a16:creationId xmlns:a16="http://schemas.microsoft.com/office/drawing/2014/main" id="{2AF0BBD1-ECBA-4F7A-8981-CB5A05D0825C}"/>
              </a:ext>
            </a:extLst>
          </p:cNvPr>
          <p:cNvSpPr/>
          <p:nvPr/>
        </p:nvSpPr>
        <p:spPr>
          <a:xfrm>
            <a:off x="11567265" y="6333363"/>
            <a:ext cx="482210" cy="391949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BA1300CD-5DE8-473D-8C04-F91A93A72D9C}"/>
              </a:ext>
            </a:extLst>
          </p:cNvPr>
          <p:cNvSpPr/>
          <p:nvPr/>
        </p:nvSpPr>
        <p:spPr>
          <a:xfrm>
            <a:off x="602933" y="1347773"/>
            <a:ext cx="489685" cy="391748"/>
          </a:xfrm>
          <a:custGeom>
            <a:avLst/>
            <a:gdLst/>
            <a:ahLst/>
            <a:cxnLst/>
            <a:rect l="l" t="t" r="r" b="b"/>
            <a:pathLst>
              <a:path w="734527" h="587622">
                <a:moveTo>
                  <a:pt x="0" y="0"/>
                </a:moveTo>
                <a:lnTo>
                  <a:pt x="734527" y="0"/>
                </a:lnTo>
                <a:lnTo>
                  <a:pt x="734527" y="587622"/>
                </a:lnTo>
                <a:lnTo>
                  <a:pt x="0" y="587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FCE195CC-FA07-4A0B-9AFE-DF0019B7616D}"/>
              </a:ext>
            </a:extLst>
          </p:cNvPr>
          <p:cNvSpPr/>
          <p:nvPr/>
        </p:nvSpPr>
        <p:spPr>
          <a:xfrm>
            <a:off x="594638" y="1865411"/>
            <a:ext cx="489685" cy="447839"/>
          </a:xfrm>
          <a:custGeom>
            <a:avLst/>
            <a:gdLst/>
            <a:ahLst/>
            <a:cxnLst/>
            <a:rect l="l" t="t" r="r" b="b"/>
            <a:pathLst>
              <a:path w="734527" h="671758">
                <a:moveTo>
                  <a:pt x="0" y="0"/>
                </a:moveTo>
                <a:lnTo>
                  <a:pt x="734527" y="0"/>
                </a:lnTo>
                <a:lnTo>
                  <a:pt x="734527" y="671759"/>
                </a:lnTo>
                <a:lnTo>
                  <a:pt x="0" y="671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D6E5FEEC-72F0-4D1B-AD4A-41C6E6748CD4}"/>
              </a:ext>
            </a:extLst>
          </p:cNvPr>
          <p:cNvSpPr/>
          <p:nvPr/>
        </p:nvSpPr>
        <p:spPr>
          <a:xfrm>
            <a:off x="602933" y="3270224"/>
            <a:ext cx="489685" cy="438552"/>
          </a:xfrm>
          <a:custGeom>
            <a:avLst/>
            <a:gdLst/>
            <a:ahLst/>
            <a:cxnLst/>
            <a:rect l="l" t="t" r="r" b="b"/>
            <a:pathLst>
              <a:path w="734527" h="804761">
                <a:moveTo>
                  <a:pt x="0" y="0"/>
                </a:moveTo>
                <a:lnTo>
                  <a:pt x="734527" y="0"/>
                </a:lnTo>
                <a:lnTo>
                  <a:pt x="734527" y="804761"/>
                </a:lnTo>
                <a:lnTo>
                  <a:pt x="0" y="8047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5CB0FE71-84CC-4192-B495-C67C8755164B}"/>
              </a:ext>
            </a:extLst>
          </p:cNvPr>
          <p:cNvSpPr/>
          <p:nvPr/>
        </p:nvSpPr>
        <p:spPr>
          <a:xfrm>
            <a:off x="588128" y="2578865"/>
            <a:ext cx="475827" cy="383665"/>
          </a:xfrm>
          <a:custGeom>
            <a:avLst/>
            <a:gdLst/>
            <a:ahLst/>
            <a:cxnLst/>
            <a:rect l="l" t="t" r="r" b="b"/>
            <a:pathLst>
              <a:path w="713740" h="678053">
                <a:moveTo>
                  <a:pt x="0" y="0"/>
                </a:moveTo>
                <a:lnTo>
                  <a:pt x="713739" y="0"/>
                </a:lnTo>
                <a:lnTo>
                  <a:pt x="713739" y="678052"/>
                </a:lnTo>
                <a:lnTo>
                  <a:pt x="0" y="67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20">
            <a:extLst>
              <a:ext uri="{FF2B5EF4-FFF2-40B4-BE49-F238E27FC236}">
                <a16:creationId xmlns:a16="http://schemas.microsoft.com/office/drawing/2014/main" id="{FC338BDD-97BB-46AB-B931-5021D855C39C}"/>
              </a:ext>
            </a:extLst>
          </p:cNvPr>
          <p:cNvSpPr/>
          <p:nvPr/>
        </p:nvSpPr>
        <p:spPr>
          <a:xfrm>
            <a:off x="615177" y="4303163"/>
            <a:ext cx="463453" cy="534380"/>
          </a:xfrm>
          <a:custGeom>
            <a:avLst/>
            <a:gdLst/>
            <a:ahLst/>
            <a:cxnLst/>
            <a:rect l="l" t="t" r="r" b="b"/>
            <a:pathLst>
              <a:path w="695179" h="801570">
                <a:moveTo>
                  <a:pt x="0" y="0"/>
                </a:moveTo>
                <a:lnTo>
                  <a:pt x="695179" y="0"/>
                </a:lnTo>
                <a:lnTo>
                  <a:pt x="695179" y="801569"/>
                </a:lnTo>
                <a:lnTo>
                  <a:pt x="0" y="8015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AFCB9106-1DFA-4DB2-9D0D-2313AB8620E2}"/>
              </a:ext>
            </a:extLst>
          </p:cNvPr>
          <p:cNvSpPr/>
          <p:nvPr/>
        </p:nvSpPr>
        <p:spPr>
          <a:xfrm>
            <a:off x="607754" y="5140289"/>
            <a:ext cx="476569" cy="476569"/>
          </a:xfrm>
          <a:custGeom>
            <a:avLst/>
            <a:gdLst/>
            <a:ahLst/>
            <a:cxnLst/>
            <a:rect l="l" t="t" r="r" b="b"/>
            <a:pathLst>
              <a:path w="714853" h="714853">
                <a:moveTo>
                  <a:pt x="0" y="0"/>
                </a:moveTo>
                <a:lnTo>
                  <a:pt x="714854" y="0"/>
                </a:lnTo>
                <a:lnTo>
                  <a:pt x="714854" y="714854"/>
                </a:lnTo>
                <a:lnTo>
                  <a:pt x="0" y="7148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86CB699A-D1A4-4DAA-AC0D-564C86A95B96}"/>
              </a:ext>
            </a:extLst>
          </p:cNvPr>
          <p:cNvSpPr/>
          <p:nvPr/>
        </p:nvSpPr>
        <p:spPr>
          <a:xfrm>
            <a:off x="629165" y="5866903"/>
            <a:ext cx="463453" cy="483309"/>
          </a:xfrm>
          <a:custGeom>
            <a:avLst/>
            <a:gdLst/>
            <a:ahLst/>
            <a:cxnLst/>
            <a:rect l="l" t="t" r="r" b="b"/>
            <a:pathLst>
              <a:path w="695179" h="732469">
                <a:moveTo>
                  <a:pt x="0" y="0"/>
                </a:moveTo>
                <a:lnTo>
                  <a:pt x="695180" y="0"/>
                </a:lnTo>
                <a:lnTo>
                  <a:pt x="695180" y="732469"/>
                </a:lnTo>
                <a:lnTo>
                  <a:pt x="0" y="7324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3C001380-B8BF-488D-A5DB-9FA095C48088}"/>
              </a:ext>
            </a:extLst>
          </p:cNvPr>
          <p:cNvSpPr txBox="1"/>
          <p:nvPr/>
        </p:nvSpPr>
        <p:spPr>
          <a:xfrm rot="5400000">
            <a:off x="2691702" y="-2698154"/>
            <a:ext cx="6851077" cy="1227931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906"/>
              </a:lnSpc>
              <a:spcBef>
                <a:spcPct val="0"/>
              </a:spcBef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5D09AB3-3EAC-44F5-9A40-DF7EF526348A}"/>
              </a:ext>
            </a:extLst>
          </p:cNvPr>
          <p:cNvSpPr/>
          <p:nvPr/>
        </p:nvSpPr>
        <p:spPr>
          <a:xfrm>
            <a:off x="6898825" y="1204079"/>
            <a:ext cx="476569" cy="419731"/>
          </a:xfrm>
          <a:custGeom>
            <a:avLst/>
            <a:gdLst/>
            <a:ahLst/>
            <a:cxnLst/>
            <a:rect l="l" t="t" r="r" b="b"/>
            <a:pathLst>
              <a:path w="714853" h="629596">
                <a:moveTo>
                  <a:pt x="0" y="0"/>
                </a:moveTo>
                <a:lnTo>
                  <a:pt x="714853" y="0"/>
                </a:lnTo>
                <a:lnTo>
                  <a:pt x="714853" y="629596"/>
                </a:lnTo>
                <a:lnTo>
                  <a:pt x="0" y="6295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CB717258-10BB-4913-A9E8-2CA9FA8BE069}"/>
              </a:ext>
            </a:extLst>
          </p:cNvPr>
          <p:cNvSpPr/>
          <p:nvPr/>
        </p:nvSpPr>
        <p:spPr>
          <a:xfrm>
            <a:off x="6927211" y="1947871"/>
            <a:ext cx="476569" cy="372319"/>
          </a:xfrm>
          <a:custGeom>
            <a:avLst/>
            <a:gdLst/>
            <a:ahLst/>
            <a:cxnLst/>
            <a:rect l="l" t="t" r="r" b="b"/>
            <a:pathLst>
              <a:path w="714853" h="558479">
                <a:moveTo>
                  <a:pt x="0" y="0"/>
                </a:moveTo>
                <a:lnTo>
                  <a:pt x="714853" y="0"/>
                </a:lnTo>
                <a:lnTo>
                  <a:pt x="714853" y="558479"/>
                </a:lnTo>
                <a:lnTo>
                  <a:pt x="0" y="5584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CA0B103E-7EBE-43F9-ACF2-716A24407398}"/>
              </a:ext>
            </a:extLst>
          </p:cNvPr>
          <p:cNvSpPr/>
          <p:nvPr/>
        </p:nvSpPr>
        <p:spPr>
          <a:xfrm>
            <a:off x="6924272" y="2684847"/>
            <a:ext cx="489685" cy="447839"/>
          </a:xfrm>
          <a:custGeom>
            <a:avLst/>
            <a:gdLst/>
            <a:ahLst/>
            <a:cxnLst/>
            <a:rect l="l" t="t" r="r" b="b"/>
            <a:pathLst>
              <a:path w="734527" h="671758">
                <a:moveTo>
                  <a:pt x="0" y="0"/>
                </a:moveTo>
                <a:lnTo>
                  <a:pt x="734527" y="0"/>
                </a:lnTo>
                <a:lnTo>
                  <a:pt x="734527" y="671759"/>
                </a:lnTo>
                <a:lnTo>
                  <a:pt x="0" y="671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reeform 26">
            <a:extLst>
              <a:ext uri="{FF2B5EF4-FFF2-40B4-BE49-F238E27FC236}">
                <a16:creationId xmlns:a16="http://schemas.microsoft.com/office/drawing/2014/main" id="{142147E3-8363-4C53-A305-D58484030A62}"/>
              </a:ext>
            </a:extLst>
          </p:cNvPr>
          <p:cNvSpPr/>
          <p:nvPr/>
        </p:nvSpPr>
        <p:spPr>
          <a:xfrm>
            <a:off x="7013189" y="3387472"/>
            <a:ext cx="454441" cy="551673"/>
          </a:xfrm>
          <a:custGeom>
            <a:avLst/>
            <a:gdLst/>
            <a:ahLst/>
            <a:cxnLst/>
            <a:rect l="l" t="t" r="r" b="b"/>
            <a:pathLst>
              <a:path w="681661" h="827510">
                <a:moveTo>
                  <a:pt x="0" y="0"/>
                </a:moveTo>
                <a:lnTo>
                  <a:pt x="681661" y="0"/>
                </a:lnTo>
                <a:lnTo>
                  <a:pt x="681661" y="827509"/>
                </a:lnTo>
                <a:lnTo>
                  <a:pt x="0" y="8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 27">
            <a:extLst>
              <a:ext uri="{FF2B5EF4-FFF2-40B4-BE49-F238E27FC236}">
                <a16:creationId xmlns:a16="http://schemas.microsoft.com/office/drawing/2014/main" id="{9FA32E01-5E73-49A7-A022-EB3FD44077DD}"/>
              </a:ext>
            </a:extLst>
          </p:cNvPr>
          <p:cNvSpPr/>
          <p:nvPr/>
        </p:nvSpPr>
        <p:spPr>
          <a:xfrm>
            <a:off x="6995567" y="4775885"/>
            <a:ext cx="472063" cy="394031"/>
          </a:xfrm>
          <a:custGeom>
            <a:avLst/>
            <a:gdLst/>
            <a:ahLst/>
            <a:cxnLst/>
            <a:rect l="l" t="t" r="r" b="b"/>
            <a:pathLst>
              <a:path w="708094" h="591046">
                <a:moveTo>
                  <a:pt x="0" y="0"/>
                </a:moveTo>
                <a:lnTo>
                  <a:pt x="708094" y="0"/>
                </a:lnTo>
                <a:lnTo>
                  <a:pt x="708094" y="591046"/>
                </a:lnTo>
                <a:lnTo>
                  <a:pt x="0" y="59104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1B9C292-772A-4834-86C2-E8166EF20F6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00207" y="38835"/>
            <a:ext cx="732257" cy="720904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F0705C4-39C0-4049-B8F0-8603DDDC3673}"/>
              </a:ext>
            </a:extLst>
          </p:cNvPr>
          <p:cNvSpPr/>
          <p:nvPr/>
        </p:nvSpPr>
        <p:spPr>
          <a:xfrm>
            <a:off x="149244" y="1085501"/>
            <a:ext cx="11570808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60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A7A93996-51C1-4495-B6F5-BBDB61133D93}"/>
              </a:ext>
            </a:extLst>
          </p:cNvPr>
          <p:cNvGrpSpPr/>
          <p:nvPr/>
        </p:nvGrpSpPr>
        <p:grpSpPr>
          <a:xfrm>
            <a:off x="0" y="3008"/>
            <a:ext cx="12192000" cy="6858000"/>
            <a:chOff x="0" y="0"/>
            <a:chExt cx="4816593" cy="2709333"/>
          </a:xfrm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CB03891E-4026-4BE5-A7EA-AFD47052BD58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A53AA386-A256-48BA-A848-62BEEC8C4CD8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A0CFA003-1586-4918-8B5A-F46DCD31BF59}"/>
              </a:ext>
            </a:extLst>
          </p:cNvPr>
          <p:cNvGrpSpPr/>
          <p:nvPr/>
        </p:nvGrpSpPr>
        <p:grpSpPr>
          <a:xfrm>
            <a:off x="0" y="-3008"/>
            <a:ext cx="12192000" cy="6858000"/>
            <a:chOff x="0" y="0"/>
            <a:chExt cx="4816593" cy="2709333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04D970A9-6E5A-47E1-812F-9BD2E98DDAAD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CA991049-2F75-48E1-9E8E-EA2052BA997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44342" y="328493"/>
            <a:ext cx="8441742" cy="555138"/>
          </a:xfrm>
        </p:spPr>
        <p:txBody>
          <a:bodyPr/>
          <a:lstStyle/>
          <a:p>
            <a:pPr algn="ctr"/>
            <a:r>
              <a:rPr lang="ru-RU" sz="2800" spc="300" dirty="0">
                <a:latin typeface="Calibri" panose="020F0502020204030204" pitchFamily="34" charset="0"/>
                <a:cs typeface="Calibri" panose="020F0502020204030204" pitchFamily="34" charset="0"/>
              </a:rPr>
              <a:t>НЕГІЗГІ БАҒЫТТАРЫ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2381" y="1288328"/>
            <a:ext cx="907403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бағдарламаларға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қызмет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нәтижелерін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коммерцияландыру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жобаларына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сондай-ақ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іргелі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зерттеулерді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қаржыландыруға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өтінімдерге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сараптаманы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67546" y="2689508"/>
            <a:ext cx="7461842" cy="34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кеңестердің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жұмысын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67545" y="3226445"/>
            <a:ext cx="9074031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бағдарламалар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диссертацияларды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есепке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602297" y="1331664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609720" y="2495199"/>
            <a:ext cx="586800" cy="574808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09720" y="3334910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545" y="158469"/>
            <a:ext cx="786190" cy="7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22294" y="966048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67544" y="5402669"/>
            <a:ext cx="90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spcBef>
                <a:spcPct val="0"/>
              </a:spcBef>
            </a:pP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Ақпараттық-талдау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қызметі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ақпарат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орталығы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(ҒТАО)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67546" y="4053027"/>
            <a:ext cx="91437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бағдарламалардың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ғылыми-техникалық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қызмет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нәтижелерін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коммерцияландыру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жобаларының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оларды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іске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аяқтау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кезеңдерінде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іске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асырылуын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мониторингтеу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нәтижелерін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кеңестерге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жіберу</a:t>
            </a:r>
            <a:endParaRPr lang="ru-RU" sz="1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76FAB3-6DFB-42B6-9577-6EC40FE31EDC}"/>
              </a:ext>
            </a:extLst>
          </p:cNvPr>
          <p:cNvSpPr/>
          <p:nvPr/>
        </p:nvSpPr>
        <p:spPr>
          <a:xfrm>
            <a:off x="1367546" y="6102096"/>
            <a:ext cx="7461842" cy="34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Қазақстанда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ғылымның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цифрлық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экожүйесін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қалыптастыру</a:t>
            </a:r>
            <a:r>
              <a:rPr lang="ru-RU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kk-KZ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ҚҒБАЖ</a:t>
            </a: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F74537A0-5766-4A1A-8A3B-63D35956A32F}"/>
              </a:ext>
            </a:extLst>
          </p:cNvPr>
          <p:cNvSpPr/>
          <p:nvPr/>
        </p:nvSpPr>
        <p:spPr>
          <a:xfrm>
            <a:off x="621208" y="4186613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2BA43D53-CD24-4590-A32B-BD0070495519}"/>
              </a:ext>
            </a:extLst>
          </p:cNvPr>
          <p:cNvSpPr/>
          <p:nvPr/>
        </p:nvSpPr>
        <p:spPr>
          <a:xfrm>
            <a:off x="621208" y="5328836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67C04519-EBE8-4ACD-B3C9-17710A25FAE2}"/>
              </a:ext>
            </a:extLst>
          </p:cNvPr>
          <p:cNvSpPr/>
          <p:nvPr/>
        </p:nvSpPr>
        <p:spPr>
          <a:xfrm>
            <a:off x="657542" y="6069144"/>
            <a:ext cx="586800" cy="545533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BAFC1A5C-06A7-4552-8AE7-157157407857}"/>
              </a:ext>
            </a:extLst>
          </p:cNvPr>
          <p:cNvSpPr/>
          <p:nvPr/>
        </p:nvSpPr>
        <p:spPr>
          <a:xfrm>
            <a:off x="11562974" y="6443213"/>
            <a:ext cx="365761" cy="29729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1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>
            <a:extLst>
              <a:ext uri="{FF2B5EF4-FFF2-40B4-BE49-F238E27FC236}">
                <a16:creationId xmlns:a16="http://schemas.microsoft.com/office/drawing/2014/main" id="{874D264D-E424-484D-9729-96451C3F18E0}"/>
              </a:ext>
            </a:extLst>
          </p:cNvPr>
          <p:cNvGrpSpPr/>
          <p:nvPr/>
        </p:nvGrpSpPr>
        <p:grpSpPr>
          <a:xfrm>
            <a:off x="14904" y="0"/>
            <a:ext cx="12192000" cy="6858000"/>
            <a:chOff x="0" y="0"/>
            <a:chExt cx="4816593" cy="2709333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D144E2E3-F7D2-4D54-A6C9-EF61BF6CFB74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28A105A9-CF76-40F4-ABC7-7F6022B96F06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21" name="Freeform 4">
            <a:extLst>
              <a:ext uri="{FF2B5EF4-FFF2-40B4-BE49-F238E27FC236}">
                <a16:creationId xmlns:a16="http://schemas.microsoft.com/office/drawing/2014/main" id="{E83BACB6-C8D1-46DD-8025-B4B0329F3318}"/>
              </a:ext>
            </a:extLst>
          </p:cNvPr>
          <p:cNvSpPr/>
          <p:nvPr/>
        </p:nvSpPr>
        <p:spPr>
          <a:xfrm>
            <a:off x="0" y="-43504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94886">
              <a:alpha val="50980"/>
            </a:srgbClr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1258803A-9B57-44F4-B494-C20830A0DD98}"/>
              </a:ext>
            </a:extLst>
          </p:cNvPr>
          <p:cNvSpPr txBox="1"/>
          <p:nvPr/>
        </p:nvSpPr>
        <p:spPr>
          <a:xfrm>
            <a:off x="0" y="-216991"/>
            <a:ext cx="2057400" cy="22743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055"/>
              </a:lnSpc>
            </a:pPr>
            <a:endParaRPr sz="1200" b="1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1185" y="351453"/>
            <a:ext cx="9131761" cy="468450"/>
          </a:xfrm>
        </p:spPr>
        <p:txBody>
          <a:bodyPr/>
          <a:lstStyle/>
          <a:p>
            <a:pPr algn="ctr"/>
            <a:r>
              <a:rPr lang="ru-RU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cs typeface="Arial" panose="02080604020202020204" pitchFamily="34" charset="0"/>
                <a:sym typeface="Arial"/>
              </a:rPr>
              <a:t>ҰЛТТЫҚ ҒЫЛЫМИ-ТЕХНИКАЛЫҚ АҚПАРАТ ОРТАЛЫҒЫ </a:t>
            </a:r>
            <a:br>
              <a:rPr lang="ru-RU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cs typeface="Arial" panose="02080604020202020204" pitchFamily="34" charset="0"/>
                <a:sym typeface="Arial"/>
              </a:rPr>
            </a:br>
            <a:r>
              <a:rPr lang="ru-RU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cs typeface="Arial" panose="02080604020202020204" pitchFamily="34" charset="0"/>
                <a:sym typeface="Arial"/>
              </a:rPr>
              <a:t>Мемлекет басшысы Қ.К. Тоқаевтың тапсырмасы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8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234" y="232772"/>
            <a:ext cx="760264" cy="7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15268" y="1230476"/>
            <a:ext cx="10384539" cy="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184" y="1626054"/>
            <a:ext cx="2333693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ІСКЕ АСЫРУ ЖОЛЫ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1432" y="1655492"/>
            <a:ext cx="8181934" cy="6463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ҰМҒТСО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базасында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Ғылыми-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техникалық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ақпарат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орталығының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(ҒТАО)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жұмыс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істеуі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Tahoma" panose="020B0604030504040204" pitchFamily="34" charset="0"/>
              <a:cs typeface="Arial" panose="02080604020202020204" pitchFamily="34" charset="0"/>
              <a:sym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625" y="3466035"/>
            <a:ext cx="2394653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07.06.2023 ж. </a:t>
            </a:r>
          </a:p>
          <a:p>
            <a:pPr algn="ctr"/>
            <a:r>
              <a:rPr lang="ru-RU" sz="1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№451 ҚР ҮҚ </a:t>
            </a:r>
            <a:endParaRPr lang="en-US" b="1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80604020202020204" pitchFamily="34" charset="0"/>
              <a:ea typeface="Tahoma" panose="020B0604030504040204" pitchFamily="34" charset="0"/>
              <a:cs typeface="Arial" panose="02080604020202020204" pitchFamily="34" charset="0"/>
              <a:sym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184" y="2581723"/>
            <a:ext cx="2333693" cy="3694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МАҚСАТЫ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51431" y="2557269"/>
            <a:ext cx="8399647" cy="52322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техникалық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өндірістік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салалардағы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зерттеулер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мен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басқару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шешімдерін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қолдауға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бағытталған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заманауи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ақпараттық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қызметтерді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ұсыну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1430" y="3173717"/>
            <a:ext cx="8399647" cy="2769989"/>
          </a:xfrm>
          <a:prstGeom prst="rect">
            <a:avLst/>
          </a:prstGeom>
          <a:noFill/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КӨРСЕТІЛЕТІН ҚЫЗМЕТІ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8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ғылымиметрикалық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аналитикалық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зерттеулер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негізінде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ғылымды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технологияны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қоғамды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экономиканы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дамытудың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әртүрлі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сценарийлері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бойынша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заманауи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зерттеулердің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басымдықтарын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анықтай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отырып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технологияларды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бағалау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8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ғалымдар мен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зерттеушілерге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жаһандық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құжаттар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мен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деректерге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қол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жеткізу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мүмкіндігін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қамтамасыз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ету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8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ҚР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инновациялық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дамуының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мемлекеттік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бағдарламалары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жобаларының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іске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асырылуын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бақылау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8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инновациялық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инфрақұрылымның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дамуын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ғылыми-әдістемелік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қамтамасыз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ету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мониторингтеу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80604020202020204" pitchFamily="34" charset="0"/>
              <a:buChar char="•"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мемлекеттік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инновациялық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саясатты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оңтайландыру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жетілдіру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бойынша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негізделген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ұсыныстар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мен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ұсынымдар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әзірлеу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.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Tahoma" panose="020B0604030504040204" pitchFamily="34" charset="0"/>
              <a:cs typeface="Arial" panose="02080604020202020204" pitchFamily="34" charset="0"/>
              <a:sym typeface="Arial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5C1121B2-0953-4371-8547-19CDBA0EF04E}"/>
              </a:ext>
            </a:extLst>
          </p:cNvPr>
          <p:cNvSpPr/>
          <p:nvPr/>
        </p:nvSpPr>
        <p:spPr>
          <a:xfrm>
            <a:off x="11639539" y="6325838"/>
            <a:ext cx="514200" cy="417951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B72AC7-256B-4280-AE13-4E8FD54FA3B4}"/>
              </a:ext>
            </a:extLst>
          </p:cNvPr>
          <p:cNvSpPr/>
          <p:nvPr/>
        </p:nvSpPr>
        <p:spPr>
          <a:xfrm>
            <a:off x="691402" y="6083957"/>
            <a:ext cx="2333693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ОРЫНДАЛУЫ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5E8D5F-E926-4D36-9849-7BB8DD80FB2B}"/>
              </a:ext>
            </a:extLst>
          </p:cNvPr>
          <p:cNvSpPr/>
          <p:nvPr/>
        </p:nvSpPr>
        <p:spPr>
          <a:xfrm>
            <a:off x="3498450" y="6083957"/>
            <a:ext cx="8181934" cy="58477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«ҰМҒТСО» АҚ </a:t>
            </a:r>
            <a:r>
              <a:rPr lang="ru-RU" sz="1600" b="1" kern="0" dirty="0" err="1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құрылымында</a:t>
            </a: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</a:p>
          <a:p>
            <a:pPr algn="just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Ғылыми-</a:t>
            </a:r>
            <a:r>
              <a:rPr lang="ru-RU" sz="1600" b="1" kern="0" dirty="0" err="1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техникалық</a:t>
            </a: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lang="ru-RU" sz="1600" b="1" kern="0" dirty="0" err="1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ақпарат</a:t>
            </a: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lang="ru-RU" sz="1600" b="1" kern="0" dirty="0" err="1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департаментін</a:t>
            </a:r>
            <a:r>
              <a:rPr lang="ru-RU" sz="1600" b="1" kern="0" dirty="0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 </a:t>
            </a:r>
            <a:r>
              <a:rPr lang="ru-RU" sz="1600" b="1" kern="0" dirty="0" err="1">
                <a:solidFill>
                  <a:schemeClr val="bg1">
                    <a:lumMod val="95000"/>
                  </a:schemeClr>
                </a:solidFill>
                <a:latin typeface="Arial" panose="02080604020202020204" pitchFamily="34" charset="0"/>
                <a:ea typeface="Tahoma" panose="020B0604030504040204" pitchFamily="34" charset="0"/>
                <a:cs typeface="Arial" panose="02080604020202020204" pitchFamily="34" charset="0"/>
                <a:sym typeface="Arial"/>
              </a:rPr>
              <a:t>құрды</a:t>
            </a:r>
            <a:endParaRPr lang="ru-RU" sz="1600" b="1" kern="0" dirty="0">
              <a:solidFill>
                <a:schemeClr val="bg1">
                  <a:lumMod val="95000"/>
                </a:schemeClr>
              </a:solidFill>
              <a:latin typeface="Arial" panose="02080604020202020204" pitchFamily="34" charset="0"/>
              <a:ea typeface="Tahoma" panose="020B0604030504040204" pitchFamily="34" charset="0"/>
              <a:cs typeface="Arial" panose="0208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1E408483-FEAD-4962-8BA7-DBA6E17D3B03}"/>
              </a:ext>
            </a:extLst>
          </p:cNvPr>
          <p:cNvGrpSpPr/>
          <p:nvPr/>
        </p:nvGrpSpPr>
        <p:grpSpPr>
          <a:xfrm>
            <a:off x="7840" y="0"/>
            <a:ext cx="12192000" cy="6858000"/>
            <a:chOff x="0" y="0"/>
            <a:chExt cx="4816593" cy="2709333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6BEA0AC4-75E6-49A9-A018-8FB58D444C3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9A01EBAB-2051-4A22-9DE8-955F8B9D7D45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4D1861B2-D2D1-47AA-9F7F-4680073D6EA1}"/>
              </a:ext>
            </a:extLst>
          </p:cNvPr>
          <p:cNvGrpSpPr/>
          <p:nvPr/>
        </p:nvGrpSpPr>
        <p:grpSpPr>
          <a:xfrm>
            <a:off x="7840" y="-4127"/>
            <a:ext cx="12192000" cy="6858000"/>
            <a:chOff x="0" y="0"/>
            <a:chExt cx="4816593" cy="2709333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C666E808-35F8-4997-839A-F3BFA435A499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831DF5F-9125-4A6D-AD8B-E4A5DE56FD7C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0A767EE0-5442-4274-9DBF-CDC1B9CBA5BA}"/>
              </a:ext>
            </a:extLst>
          </p:cNvPr>
          <p:cNvSpPr txBox="1"/>
          <p:nvPr/>
        </p:nvSpPr>
        <p:spPr>
          <a:xfrm>
            <a:off x="-14904" y="-216995"/>
            <a:ext cx="2057400" cy="22743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055"/>
              </a:lnSpc>
            </a:pPr>
            <a:endParaRPr sz="1200" b="1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03CF124-3B6E-448C-A8EA-CD6EFEFB8011}"/>
              </a:ext>
            </a:extLst>
          </p:cNvPr>
          <p:cNvSpPr txBox="1"/>
          <p:nvPr/>
        </p:nvSpPr>
        <p:spPr>
          <a:xfrm>
            <a:off x="126376" y="-216991"/>
            <a:ext cx="2057400" cy="22743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055"/>
              </a:lnSpc>
            </a:pPr>
            <a:endParaRPr sz="1200" b="1"/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4" y="243575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5"/>
          <p:cNvSpPr>
            <a:spLocks noGrp="1"/>
          </p:cNvSpPr>
          <p:nvPr>
            <p:ph type="title"/>
          </p:nvPr>
        </p:nvSpPr>
        <p:spPr>
          <a:xfrm>
            <a:off x="1036540" y="329816"/>
            <a:ext cx="9558767" cy="555138"/>
          </a:xfrm>
        </p:spPr>
        <p:txBody>
          <a:bodyPr/>
          <a:lstStyle/>
          <a:p>
            <a:pPr algn="ctr"/>
            <a:br>
              <a:rPr lang="ru-RU" sz="2400" dirty="0">
                <a:solidFill>
                  <a:prstClr val="white"/>
                </a:solidFill>
                <a:latin typeface="Arial" panose="02080604020202020204" pitchFamily="34" charset="0"/>
                <a:cs typeface="Arial" panose="02080604020202020204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+mj-lt"/>
                <a:cs typeface="Arial" panose="02080604020202020204" pitchFamily="34" charset="0"/>
              </a:rPr>
              <a:t>Ақпараттық-талдау </a:t>
            </a:r>
            <a:r>
              <a:rPr lang="ru-RU" sz="2400" dirty="0" err="1">
                <a:solidFill>
                  <a:prstClr val="white"/>
                </a:solidFill>
                <a:latin typeface="+mj-lt"/>
                <a:cs typeface="Arial" panose="02080604020202020204" pitchFamily="34" charset="0"/>
              </a:rPr>
              <a:t>қызметі</a:t>
            </a:r>
            <a:r>
              <a:rPr lang="ru-RU" sz="2400" dirty="0">
                <a:solidFill>
                  <a:prstClr val="white"/>
                </a:solidFill>
                <a:latin typeface="+mj-lt"/>
                <a:cs typeface="Arial" panose="02080604020202020204" pitchFamily="34" charset="0"/>
              </a:rPr>
              <a:t> </a:t>
            </a:r>
            <a:br>
              <a:rPr lang="ru-RU" sz="2400" dirty="0">
                <a:solidFill>
                  <a:prstClr val="white"/>
                </a:solidFill>
                <a:latin typeface="Raleway" panose="020B0503030101060003" pitchFamily="34" charset="-52"/>
              </a:rPr>
            </a:br>
            <a:br>
              <a:rPr lang="ru-RU" sz="2400" dirty="0">
                <a:solidFill>
                  <a:prstClr val="white"/>
                </a:solidFill>
                <a:latin typeface="Raleway" panose="020B0503030101060003" pitchFamily="34" charset="-52"/>
              </a:rPr>
            </a:br>
            <a:endParaRPr lang="ru-RU" sz="2000" dirty="0">
              <a:solidFill>
                <a:srgbClr val="B84684"/>
              </a:solidFill>
              <a:latin typeface="Raleway" panose="020B0503030101060003" pitchFamily="34" charset="-52"/>
            </a:endParaRPr>
          </a:p>
        </p:txBody>
      </p:sp>
      <p:sp>
        <p:nvSpPr>
          <p:cNvPr id="37" name="Подзаголовок 2"/>
          <p:cNvSpPr txBox="1"/>
          <p:nvPr/>
        </p:nvSpPr>
        <p:spPr>
          <a:xfrm>
            <a:off x="440921" y="1505388"/>
            <a:ext cx="6780258" cy="48496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504190" indent="-51435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1pPr>
            <a:lvl2pPr marL="713105" lvl="1" indent="-173355">
              <a:spcBef>
                <a:spcPts val="600"/>
              </a:spcBef>
              <a:buFont typeface="Raleway" panose="020B0503030101060003" pitchFamily="34" charset="-52"/>
              <a:buChar char="-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2pPr>
            <a:lvl3pPr indent="0" algn="ctr">
              <a:spcBef>
                <a:spcPct val="20000"/>
              </a:spcBef>
              <a:buFont typeface="Arial" panose="0208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8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10210" lvl="2" algn="just"/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Қазақстан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Республикасы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ғылымын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дамытудың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бекітілген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басымдықтары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қимасында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аяқталған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жобалар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мен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бағдарламаларды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іске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асыру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тиімділігін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талдау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және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бағалау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  <a:p>
            <a:pPr marL="410210" lvl="2" algn="just"/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Қазақстандағы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зерттеулердің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түрі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,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салалық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және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институционалдық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құрылымы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,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ұйымдар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мен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қызметкерлердің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ғылыми-зерттеу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қызметі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бойынша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мониторингі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  <a:p>
            <a:pPr marL="410210" lvl="2" algn="just"/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ғалымдар мен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ұйымдардың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ғылыми-зерттеу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қызметіне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библиометриялық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талдау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жасау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  <a:p>
            <a:pPr marL="410210" lvl="2" algn="just"/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жыл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сайынғы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Ұлттық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баяндаманы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дайындауға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қатысу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  <a:p>
            <a:pPr marL="410210" lvl="2" algn="just"/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«2020-2022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жылдар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қорытындылары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бойынша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Қазақстан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Республикасындағы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ғылымның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жағдайы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мен даму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бағыттары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туралы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»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талдамалық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баяндама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  <a:p>
            <a:pPr marL="410210" lvl="2" algn="just"/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ұйымдардың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,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олардың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жетекшілері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мен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ғалымдарының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рейтингі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</a:p>
          <a:p>
            <a:pPr marL="410210" lvl="2" algn="just"/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«Қазақстан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сандармен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», «Қазақстан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аймақтарының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ғылыми-техникалық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әлеуеті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»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ақпараттық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анықтамалықтарын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дайындау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.</a:t>
            </a:r>
          </a:p>
          <a:p>
            <a:pPr marL="410210" lvl="2" algn="just"/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Қазақстанның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ұлттық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дәйексөз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индексін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әзірлеу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(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рефераттық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)</a:t>
            </a:r>
          </a:p>
          <a:p>
            <a:pPr marL="410210" lvl="2" algn="just"/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«ҒЗЖ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және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ҒЗТКЖ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нәтижелілігі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i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туралы</a:t>
            </a:r>
            <a:r>
              <a:rPr lang="ru-RU" sz="1600" b="1" i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»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талдамалық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баяндама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endParaRPr lang="ru-RU" dirty="0">
              <a:solidFill>
                <a:prstClr val="white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8" name="Подзаголовок 2"/>
          <p:cNvSpPr txBox="1"/>
          <p:nvPr/>
        </p:nvSpPr>
        <p:spPr>
          <a:xfrm>
            <a:off x="7483754" y="1569629"/>
            <a:ext cx="4572000" cy="18210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431800" indent="-43180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100">
                <a:solidFill>
                  <a:schemeClr val="bg1"/>
                </a:solidFill>
                <a:latin typeface="Raleway" panose="020B0503030101060003" pitchFamily="34" charset="-52"/>
              </a:defRPr>
            </a:lvl1pPr>
          </a:lstStyle>
          <a:p>
            <a:pPr marL="482600" lvl="2" algn="just"/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ел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ғылымының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жай-күйін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,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дамуы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мен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бағасын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зерделеуге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және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шешімдер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қабылдауға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мүмкіндік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беретін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интерактивті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ақпараттық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жүйені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құру</a:t>
            </a:r>
            <a:endParaRPr lang="ru-RU" sz="1600" b="1" dirty="0">
              <a:solidFill>
                <a:prstClr val="white"/>
              </a:solidFill>
              <a:latin typeface="+mn-lt"/>
              <a:cs typeface="Arial" panose="0208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13399" y="4837726"/>
            <a:ext cx="4572000" cy="2020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31800" indent="-431800">
              <a:spcBef>
                <a:spcPts val="200"/>
              </a:spcBef>
              <a:buClr>
                <a:srgbClr val="CA6086"/>
              </a:buClr>
              <a:buFont typeface="Wingdings" panose="05000000000000000000" pitchFamily="2" charset="2"/>
              <a:buChar char="§"/>
            </a:pPr>
            <a:endParaRPr lang="ru-RU" sz="1000" dirty="0">
              <a:solidFill>
                <a:prstClr val="white"/>
              </a:solidFill>
              <a:latin typeface="Raleway" panose="020B0503030101060003" pitchFamily="34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V="1">
            <a:off x="286896" y="695135"/>
            <a:ext cx="105537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A3F595FB-C2F0-4C89-B686-0F0FC8927B3F}"/>
              </a:ext>
            </a:extLst>
          </p:cNvPr>
          <p:cNvSpPr/>
          <p:nvPr/>
        </p:nvSpPr>
        <p:spPr>
          <a:xfrm>
            <a:off x="11459236" y="6257315"/>
            <a:ext cx="498027" cy="404805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26D71146-8F6B-448A-B095-EE78EF239E64}"/>
              </a:ext>
            </a:extLst>
          </p:cNvPr>
          <p:cNvSpPr txBox="1"/>
          <p:nvPr/>
        </p:nvSpPr>
        <p:spPr>
          <a:xfrm>
            <a:off x="7535724" y="2786709"/>
            <a:ext cx="4078844" cy="6136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431800" indent="-43180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100">
                <a:solidFill>
                  <a:schemeClr val="bg1"/>
                </a:solidFill>
                <a:latin typeface="Raleway" panose="020B0503030101060003" pitchFamily="34" charset="-52"/>
              </a:defRPr>
            </a:lvl1pPr>
          </a:lstStyle>
          <a:p>
            <a:pPr marL="482600" lvl="2" algn="just"/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Ұлттық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ҒТА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жүйесін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қалпына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келтіру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үшін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жағдай</a:t>
            </a:r>
            <a:r>
              <a:rPr lang="ru-RU" sz="1600" b="1" dirty="0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+mn-lt"/>
                <a:cs typeface="Arial" panose="02080604020202020204" pitchFamily="34" charset="0"/>
              </a:rPr>
              <a:t>жасау</a:t>
            </a:r>
            <a:r>
              <a:rPr lang="ru-RU" sz="1600" b="1" dirty="0">
                <a:solidFill>
                  <a:prstClr val="white"/>
                </a:solidFill>
                <a:cs typeface="Arial" panose="02080604020202020204" pitchFamily="34" charset="0"/>
              </a:rPr>
              <a:t>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26F1440-0BD7-4566-9069-0427B66908A5}"/>
              </a:ext>
            </a:extLst>
          </p:cNvPr>
          <p:cNvSpPr/>
          <p:nvPr/>
        </p:nvSpPr>
        <p:spPr>
          <a:xfrm>
            <a:off x="1631216" y="1018549"/>
            <a:ext cx="38650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Arial" panose="02080604020202020204" pitchFamily="34" charset="0"/>
              </a:rPr>
              <a:t>Қазіргі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cs typeface="Arial" panose="02080604020202020204" pitchFamily="34" charset="0"/>
              </a:rPr>
              <a:t>жағдай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F40F615-2AE9-49ED-9F11-FBF8996B0249}"/>
              </a:ext>
            </a:extLst>
          </p:cNvPr>
          <p:cNvSpPr/>
          <p:nvPr/>
        </p:nvSpPr>
        <p:spPr>
          <a:xfrm>
            <a:off x="8180473" y="1027732"/>
            <a:ext cx="32787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80604020202020204" pitchFamily="34" charset="0"/>
              </a:rPr>
              <a:t>Болашақта</a:t>
            </a: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478E9120-6425-4A52-BDC0-05B47467AD47}"/>
              </a:ext>
            </a:extLst>
          </p:cNvPr>
          <p:cNvSpPr/>
          <p:nvPr/>
        </p:nvSpPr>
        <p:spPr>
          <a:xfrm>
            <a:off x="323427" y="1583059"/>
            <a:ext cx="599292" cy="509943"/>
          </a:xfrm>
          <a:custGeom>
            <a:avLst/>
            <a:gdLst/>
            <a:ahLst/>
            <a:cxnLst/>
            <a:rect l="l" t="t" r="r" b="b"/>
            <a:pathLst>
              <a:path w="898938" h="764914">
                <a:moveTo>
                  <a:pt x="0" y="0"/>
                </a:moveTo>
                <a:lnTo>
                  <a:pt x="898938" y="0"/>
                </a:lnTo>
                <a:lnTo>
                  <a:pt x="898938" y="764915"/>
                </a:lnTo>
                <a:lnTo>
                  <a:pt x="0" y="764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2C1817DD-363C-427D-905A-0B9DB534E78B}"/>
              </a:ext>
            </a:extLst>
          </p:cNvPr>
          <p:cNvSpPr/>
          <p:nvPr/>
        </p:nvSpPr>
        <p:spPr>
          <a:xfrm>
            <a:off x="286896" y="2410244"/>
            <a:ext cx="478445" cy="478445"/>
          </a:xfrm>
          <a:custGeom>
            <a:avLst/>
            <a:gdLst/>
            <a:ahLst/>
            <a:cxnLst/>
            <a:rect l="l" t="t" r="r" b="b"/>
            <a:pathLst>
              <a:path w="717668" h="717668">
                <a:moveTo>
                  <a:pt x="0" y="0"/>
                </a:moveTo>
                <a:lnTo>
                  <a:pt x="717669" y="0"/>
                </a:lnTo>
                <a:lnTo>
                  <a:pt x="717669" y="717668"/>
                </a:lnTo>
                <a:lnTo>
                  <a:pt x="0" y="717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0A598FE0-EAB2-4EFE-8ACC-BC23BF3867C4}"/>
              </a:ext>
            </a:extLst>
          </p:cNvPr>
          <p:cNvSpPr/>
          <p:nvPr/>
        </p:nvSpPr>
        <p:spPr>
          <a:xfrm>
            <a:off x="276245" y="3255016"/>
            <a:ext cx="478445" cy="599125"/>
          </a:xfrm>
          <a:custGeom>
            <a:avLst/>
            <a:gdLst/>
            <a:ahLst/>
            <a:cxnLst/>
            <a:rect l="l" t="t" r="r" b="b"/>
            <a:pathLst>
              <a:path w="717668" h="898687">
                <a:moveTo>
                  <a:pt x="0" y="0"/>
                </a:moveTo>
                <a:lnTo>
                  <a:pt x="717669" y="0"/>
                </a:lnTo>
                <a:lnTo>
                  <a:pt x="717669" y="898687"/>
                </a:lnTo>
                <a:lnTo>
                  <a:pt x="0" y="898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D5C5B4BC-92FA-47C1-886D-F6C3525757BE}"/>
              </a:ext>
            </a:extLst>
          </p:cNvPr>
          <p:cNvSpPr/>
          <p:nvPr/>
        </p:nvSpPr>
        <p:spPr>
          <a:xfrm>
            <a:off x="276244" y="4050810"/>
            <a:ext cx="478445" cy="413257"/>
          </a:xfrm>
          <a:custGeom>
            <a:avLst/>
            <a:gdLst/>
            <a:ahLst/>
            <a:cxnLst/>
            <a:rect l="l" t="t" r="r" b="b"/>
            <a:pathLst>
              <a:path w="717668" h="619886">
                <a:moveTo>
                  <a:pt x="0" y="0"/>
                </a:moveTo>
                <a:lnTo>
                  <a:pt x="717669" y="0"/>
                </a:lnTo>
                <a:lnTo>
                  <a:pt x="717669" y="619886"/>
                </a:lnTo>
                <a:lnTo>
                  <a:pt x="0" y="619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BB913E2C-0C03-4F22-9360-0F3556915825}"/>
              </a:ext>
            </a:extLst>
          </p:cNvPr>
          <p:cNvSpPr/>
          <p:nvPr/>
        </p:nvSpPr>
        <p:spPr>
          <a:xfrm>
            <a:off x="286896" y="4657820"/>
            <a:ext cx="418022" cy="412275"/>
          </a:xfrm>
          <a:custGeom>
            <a:avLst/>
            <a:gdLst/>
            <a:ahLst/>
            <a:cxnLst/>
            <a:rect l="l" t="t" r="r" b="b"/>
            <a:pathLst>
              <a:path w="627033" h="618412">
                <a:moveTo>
                  <a:pt x="0" y="0"/>
                </a:moveTo>
                <a:lnTo>
                  <a:pt x="627034" y="0"/>
                </a:lnTo>
                <a:lnTo>
                  <a:pt x="627034" y="618412"/>
                </a:lnTo>
                <a:lnTo>
                  <a:pt x="0" y="618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16332BAF-52BE-4903-A7AD-95334A9D56AB}"/>
              </a:ext>
            </a:extLst>
          </p:cNvPr>
          <p:cNvSpPr/>
          <p:nvPr/>
        </p:nvSpPr>
        <p:spPr>
          <a:xfrm>
            <a:off x="316175" y="5228601"/>
            <a:ext cx="478445" cy="478445"/>
          </a:xfrm>
          <a:custGeom>
            <a:avLst/>
            <a:gdLst/>
            <a:ahLst/>
            <a:cxnLst/>
            <a:rect l="l" t="t" r="r" b="b"/>
            <a:pathLst>
              <a:path w="717668" h="717668">
                <a:moveTo>
                  <a:pt x="0" y="0"/>
                </a:moveTo>
                <a:lnTo>
                  <a:pt x="717669" y="0"/>
                </a:lnTo>
                <a:lnTo>
                  <a:pt x="717669" y="717668"/>
                </a:lnTo>
                <a:lnTo>
                  <a:pt x="0" y="7176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BBB0ACEE-F8FC-419D-AA6F-935DE94BC8A3}"/>
              </a:ext>
            </a:extLst>
          </p:cNvPr>
          <p:cNvSpPr/>
          <p:nvPr/>
        </p:nvSpPr>
        <p:spPr>
          <a:xfrm>
            <a:off x="323427" y="5836019"/>
            <a:ext cx="478445" cy="380364"/>
          </a:xfrm>
          <a:custGeom>
            <a:avLst/>
            <a:gdLst/>
            <a:ahLst/>
            <a:cxnLst/>
            <a:rect l="l" t="t" r="r" b="b"/>
            <a:pathLst>
              <a:path w="717668" h="570546">
                <a:moveTo>
                  <a:pt x="0" y="0"/>
                </a:moveTo>
                <a:lnTo>
                  <a:pt x="717669" y="0"/>
                </a:lnTo>
                <a:lnTo>
                  <a:pt x="717669" y="570546"/>
                </a:lnTo>
                <a:lnTo>
                  <a:pt x="0" y="570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954FDC24-D3B1-4098-B405-3906CEC9F6CC}"/>
              </a:ext>
            </a:extLst>
          </p:cNvPr>
          <p:cNvSpPr/>
          <p:nvPr/>
        </p:nvSpPr>
        <p:spPr>
          <a:xfrm>
            <a:off x="7338673" y="1837296"/>
            <a:ext cx="595507" cy="498737"/>
          </a:xfrm>
          <a:custGeom>
            <a:avLst/>
            <a:gdLst/>
            <a:ahLst/>
            <a:cxnLst/>
            <a:rect l="l" t="t" r="r" b="b"/>
            <a:pathLst>
              <a:path w="893260" h="748105">
                <a:moveTo>
                  <a:pt x="0" y="0"/>
                </a:moveTo>
                <a:lnTo>
                  <a:pt x="893260" y="0"/>
                </a:lnTo>
                <a:lnTo>
                  <a:pt x="893260" y="748106"/>
                </a:lnTo>
                <a:lnTo>
                  <a:pt x="0" y="7481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endParaRPr lang="ru-KZ" sz="1200"/>
          </a:p>
        </p:txBody>
      </p:sp>
      <p:sp>
        <p:nvSpPr>
          <p:cNvPr id="46" name="Freeform 30">
            <a:extLst>
              <a:ext uri="{FF2B5EF4-FFF2-40B4-BE49-F238E27FC236}">
                <a16:creationId xmlns:a16="http://schemas.microsoft.com/office/drawing/2014/main" id="{2841D2C5-E586-43CF-AC64-96447C9FE4F1}"/>
              </a:ext>
            </a:extLst>
          </p:cNvPr>
          <p:cNvSpPr/>
          <p:nvPr/>
        </p:nvSpPr>
        <p:spPr>
          <a:xfrm>
            <a:off x="7483754" y="2786709"/>
            <a:ext cx="493559" cy="553007"/>
          </a:xfrm>
          <a:custGeom>
            <a:avLst/>
            <a:gdLst/>
            <a:ahLst/>
            <a:cxnLst/>
            <a:rect l="l" t="t" r="r" b="b"/>
            <a:pathLst>
              <a:path w="740338" h="829511">
                <a:moveTo>
                  <a:pt x="0" y="0"/>
                </a:moveTo>
                <a:lnTo>
                  <a:pt x="740338" y="0"/>
                </a:lnTo>
                <a:lnTo>
                  <a:pt x="740338" y="829510"/>
                </a:lnTo>
                <a:lnTo>
                  <a:pt x="0" y="8295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effectLst>
            <a:innerShdw blurRad="114300">
              <a:schemeClr val="bg1"/>
            </a:innerShdw>
          </a:effectLst>
        </p:spPr>
        <p:txBody>
          <a:bodyPr/>
          <a:lstStyle/>
          <a:p>
            <a:endParaRPr lang="ru-KZ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">
            <a:extLst>
              <a:ext uri="{FF2B5EF4-FFF2-40B4-BE49-F238E27FC236}">
                <a16:creationId xmlns:a16="http://schemas.microsoft.com/office/drawing/2014/main" id="{D7BAD1B2-56F7-487E-B40A-A0A5DB404C81}"/>
              </a:ext>
            </a:extLst>
          </p:cNvPr>
          <p:cNvGrpSpPr/>
          <p:nvPr/>
        </p:nvGrpSpPr>
        <p:grpSpPr>
          <a:xfrm>
            <a:off x="-11236" y="0"/>
            <a:ext cx="12192000" cy="6858000"/>
            <a:chOff x="0" y="0"/>
            <a:chExt cx="4816593" cy="2709333"/>
          </a:xfrm>
        </p:grpSpPr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171202A9-A898-4A9B-9553-5DD603820224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D634C3AB-D32B-4700-9A8F-B79595946936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40" name="Group 3">
            <a:extLst>
              <a:ext uri="{FF2B5EF4-FFF2-40B4-BE49-F238E27FC236}">
                <a16:creationId xmlns:a16="http://schemas.microsoft.com/office/drawing/2014/main" id="{8959A85C-E37E-466C-925E-568005A88F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B70406BA-E9DE-47F9-A48A-D7D91F1981F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7ABE5C8D-A34F-46D9-90D8-8D71D8F1F423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422861" y="1755046"/>
            <a:ext cx="3966210" cy="671195"/>
          </a:xfrm>
          <a:prstGeom prst="roundRect">
            <a:avLst>
              <a:gd name="adj" fmla="val 596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Мемлекеттік ғылыми-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техникалық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сараптама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және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ҰҒК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338" y="2869048"/>
            <a:ext cx="3966844" cy="654325"/>
          </a:xfrm>
          <a:prstGeom prst="roundRect">
            <a:avLst>
              <a:gd name="adj" fmla="val 772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Мемлекеттік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есепке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алу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endParaRPr lang="ru-RU" altLang="en-US" sz="14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1197" y="4549068"/>
            <a:ext cx="3802380" cy="495934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Қазақстандық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ғылыми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дәйексөздер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индексі</a:t>
            </a:r>
            <a:endParaRPr lang="ru-RU" altLang="en-US" sz="14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2861" y="3966180"/>
            <a:ext cx="3966210" cy="671195"/>
          </a:xfrm>
          <a:prstGeom prst="roundRect">
            <a:avLst>
              <a:gd name="adj" fmla="val 755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Сілтемесіз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алынған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құжаттарды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тексеру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816" y="5080183"/>
            <a:ext cx="3945254" cy="671194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Келісім-шарттар мен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актілерді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жасау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44692" y="1755046"/>
            <a:ext cx="3778885" cy="452121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Аналитика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және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есеп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беру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3102" y="2417603"/>
            <a:ext cx="3800475" cy="429895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Ғылым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саласындағы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Мемлекеттік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сыйлық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3102" y="3923975"/>
            <a:ext cx="3800475" cy="414654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Репозиторийлер</a:t>
            </a:r>
            <a:endParaRPr lang="ru-RU" altLang="en-US" sz="14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24371" y="3057937"/>
            <a:ext cx="3799206" cy="655599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Ғылыми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және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ғылыми-техникалық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қызмет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субъектілерін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аккредиттеу</a:t>
            </a:r>
            <a:r>
              <a:rPr lang="ru-RU" altLang="en-US" sz="14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14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модулі</a:t>
            </a:r>
            <a:endParaRPr lang="ru-RU" altLang="en-US" sz="14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44057" y="1194338"/>
            <a:ext cx="3779520" cy="396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8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БОЛАШАҚТА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4131" y="1194338"/>
            <a:ext cx="3965575" cy="396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800" b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ҚОЛДАНЫСТАҒЫ ЖҮЙЕ</a:t>
            </a:r>
            <a:endParaRPr lang="ru-RU" altLang="en-US" sz="18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39336" y="3112039"/>
            <a:ext cx="1330960" cy="1330960"/>
          </a:xfrm>
          <a:prstGeom prst="ellipse">
            <a:avLst/>
          </a:prstGeom>
          <a:noFill/>
          <a:ln w="152400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tx2">
                    <a:lumMod val="40000"/>
                    <a:lumOff val="60000"/>
                  </a:schemeClr>
                </a:gs>
                <a:gs pos="35000">
                  <a:schemeClr val="accent5">
                    <a:lumMod val="40000"/>
                    <a:lumOff val="60000"/>
                  </a:schemeClr>
                </a:gs>
                <a:gs pos="72000">
                  <a:schemeClr val="accent1">
                    <a:lumMod val="75000"/>
                  </a:schemeClr>
                </a:gs>
              </a:gsLst>
              <a:lin ang="306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800"/>
          </a:p>
        </p:txBody>
      </p:sp>
      <p:cxnSp>
        <p:nvCxnSpPr>
          <p:cNvPr id="19" name="Прямое соединение 18"/>
          <p:cNvCxnSpPr/>
          <p:nvPr/>
        </p:nvCxnSpPr>
        <p:spPr>
          <a:xfrm>
            <a:off x="4389070" y="2090958"/>
            <a:ext cx="800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ое соединение 19"/>
          <p:cNvCxnSpPr/>
          <p:nvPr/>
        </p:nvCxnSpPr>
        <p:spPr>
          <a:xfrm>
            <a:off x="5185634" y="2083977"/>
            <a:ext cx="461010" cy="9010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ое соединение 20"/>
          <p:cNvCxnSpPr>
            <a:cxnSpLocks/>
          </p:cNvCxnSpPr>
          <p:nvPr/>
        </p:nvCxnSpPr>
        <p:spPr>
          <a:xfrm>
            <a:off x="4361172" y="3142176"/>
            <a:ext cx="694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ое соединение 21"/>
          <p:cNvCxnSpPr>
            <a:cxnSpLocks/>
          </p:cNvCxnSpPr>
          <p:nvPr/>
        </p:nvCxnSpPr>
        <p:spPr>
          <a:xfrm>
            <a:off x="5047905" y="3141981"/>
            <a:ext cx="154421" cy="144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ое соединение 22"/>
          <p:cNvCxnSpPr/>
          <p:nvPr/>
        </p:nvCxnSpPr>
        <p:spPr>
          <a:xfrm>
            <a:off x="4407251" y="4330551"/>
            <a:ext cx="576443" cy="6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ое соединение 23"/>
          <p:cNvCxnSpPr>
            <a:cxnSpLocks/>
          </p:cNvCxnSpPr>
          <p:nvPr/>
        </p:nvCxnSpPr>
        <p:spPr>
          <a:xfrm flipV="1">
            <a:off x="4976614" y="4183579"/>
            <a:ext cx="165165" cy="1539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ое соединение 24"/>
          <p:cNvCxnSpPr/>
          <p:nvPr/>
        </p:nvCxnSpPr>
        <p:spPr>
          <a:xfrm>
            <a:off x="6631257" y="1962047"/>
            <a:ext cx="800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ое соединение 25"/>
          <p:cNvCxnSpPr>
            <a:cxnSpLocks/>
          </p:cNvCxnSpPr>
          <p:nvPr/>
        </p:nvCxnSpPr>
        <p:spPr>
          <a:xfrm flipH="1">
            <a:off x="6204537" y="1951887"/>
            <a:ext cx="427360" cy="10049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ое соединение 26"/>
          <p:cNvCxnSpPr>
            <a:cxnSpLocks/>
          </p:cNvCxnSpPr>
          <p:nvPr/>
        </p:nvCxnSpPr>
        <p:spPr>
          <a:xfrm flipV="1">
            <a:off x="6696891" y="2659918"/>
            <a:ext cx="724940" cy="7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ое соединение 27"/>
          <p:cNvCxnSpPr>
            <a:cxnSpLocks/>
          </p:cNvCxnSpPr>
          <p:nvPr/>
        </p:nvCxnSpPr>
        <p:spPr>
          <a:xfrm flipH="1">
            <a:off x="6433140" y="2668333"/>
            <a:ext cx="262480" cy="4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ое соединение 28"/>
          <p:cNvCxnSpPr>
            <a:cxnSpLocks/>
          </p:cNvCxnSpPr>
          <p:nvPr/>
        </p:nvCxnSpPr>
        <p:spPr>
          <a:xfrm flipV="1">
            <a:off x="6695620" y="3375021"/>
            <a:ext cx="711786" cy="10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ое соединение 29"/>
          <p:cNvCxnSpPr>
            <a:cxnSpLocks/>
          </p:cNvCxnSpPr>
          <p:nvPr/>
        </p:nvCxnSpPr>
        <p:spPr>
          <a:xfrm>
            <a:off x="6695620" y="4120602"/>
            <a:ext cx="7147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ое соединение 30"/>
          <p:cNvCxnSpPr/>
          <p:nvPr/>
        </p:nvCxnSpPr>
        <p:spPr>
          <a:xfrm>
            <a:off x="4376824" y="5423533"/>
            <a:ext cx="800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ое соединение 31"/>
          <p:cNvCxnSpPr>
            <a:cxnSpLocks/>
          </p:cNvCxnSpPr>
          <p:nvPr/>
        </p:nvCxnSpPr>
        <p:spPr>
          <a:xfrm flipV="1">
            <a:off x="5185633" y="4592223"/>
            <a:ext cx="443593" cy="8400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ое соединение 32"/>
          <p:cNvCxnSpPr>
            <a:cxnSpLocks/>
            <a:endCxn id="8" idx="1"/>
          </p:cNvCxnSpPr>
          <p:nvPr/>
        </p:nvCxnSpPr>
        <p:spPr>
          <a:xfrm>
            <a:off x="6604584" y="4780096"/>
            <a:ext cx="816613" cy="16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ое соединение 33"/>
          <p:cNvCxnSpPr>
            <a:cxnSpLocks/>
          </p:cNvCxnSpPr>
          <p:nvPr/>
        </p:nvCxnSpPr>
        <p:spPr>
          <a:xfrm flipH="1" flipV="1">
            <a:off x="6417821" y="4549068"/>
            <a:ext cx="181046" cy="231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7421197" y="5255442"/>
            <a:ext cx="3802380" cy="495934"/>
          </a:xfrm>
          <a:prstGeom prst="roundRect">
            <a:avLst>
              <a:gd name="adj" fmla="val 75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1400" b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Сыртқы жүйелермен бірігу</a:t>
            </a:r>
            <a:endParaRPr lang="ru-RU" altLang="en-US" sz="1400" b="1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cxnSp>
        <p:nvCxnSpPr>
          <p:cNvPr id="36" name="Прямое соединение 35"/>
          <p:cNvCxnSpPr/>
          <p:nvPr/>
        </p:nvCxnSpPr>
        <p:spPr>
          <a:xfrm>
            <a:off x="6609665" y="5495014"/>
            <a:ext cx="800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ое соединение 36"/>
          <p:cNvCxnSpPr>
            <a:cxnSpLocks/>
          </p:cNvCxnSpPr>
          <p:nvPr/>
        </p:nvCxnSpPr>
        <p:spPr>
          <a:xfrm flipH="1" flipV="1">
            <a:off x="6028642" y="4592223"/>
            <a:ext cx="575942" cy="9111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Текстовое поле 37"/>
          <p:cNvSpPr txBox="1"/>
          <p:nvPr/>
        </p:nvSpPr>
        <p:spPr>
          <a:xfrm>
            <a:off x="5387927" y="3577464"/>
            <a:ext cx="139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ҚҒБАЖ</a:t>
            </a:r>
          </a:p>
        </p:txBody>
      </p:sp>
      <p:sp>
        <p:nvSpPr>
          <p:cNvPr id="39" name="Текстовое поле 38"/>
          <p:cNvSpPr txBox="1"/>
          <p:nvPr/>
        </p:nvSpPr>
        <p:spPr>
          <a:xfrm>
            <a:off x="1109495" y="269437"/>
            <a:ext cx="903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Ақпараттық </a:t>
            </a:r>
            <a:r>
              <a:rPr lang="ru-RU" altLang="en-US" sz="28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жүйелерді</a:t>
            </a:r>
            <a:r>
              <a:rPr lang="ru-RU" altLang="en-US" sz="28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altLang="en-US" sz="2800" b="1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дамыту</a:t>
            </a:r>
            <a:r>
              <a:rPr lang="ru-RU" altLang="en-US" sz="28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перспективалары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09495" y="853007"/>
            <a:ext cx="932003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8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96" y="195881"/>
            <a:ext cx="724437" cy="7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61EB3EDE-28A4-4214-9312-3DC7F3146734}"/>
              </a:ext>
            </a:extLst>
          </p:cNvPr>
          <p:cNvSpPr/>
          <p:nvPr/>
        </p:nvSpPr>
        <p:spPr>
          <a:xfrm>
            <a:off x="11469190" y="6265405"/>
            <a:ext cx="488074" cy="396715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3">
            <a:extLst>
              <a:ext uri="{FF2B5EF4-FFF2-40B4-BE49-F238E27FC236}">
                <a16:creationId xmlns:a16="http://schemas.microsoft.com/office/drawing/2014/main" id="{06188EC9-5A61-4062-AC6D-15C9EDD59A0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26B67CCB-C89E-448E-A991-A7A54F8BCFDB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79" name="TextBox 5">
              <a:extLst>
                <a:ext uri="{FF2B5EF4-FFF2-40B4-BE49-F238E27FC236}">
                  <a16:creationId xmlns:a16="http://schemas.microsoft.com/office/drawing/2014/main" id="{5AE010E9-371D-485D-9F52-985AE740D0BF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64" name="Group 3">
            <a:extLst>
              <a:ext uri="{FF2B5EF4-FFF2-40B4-BE49-F238E27FC236}">
                <a16:creationId xmlns:a16="http://schemas.microsoft.com/office/drawing/2014/main" id="{4A5D4D9B-0AAA-4756-81B4-32701FA11DC6}"/>
              </a:ext>
            </a:extLst>
          </p:cNvPr>
          <p:cNvGrpSpPr/>
          <p:nvPr/>
        </p:nvGrpSpPr>
        <p:grpSpPr>
          <a:xfrm>
            <a:off x="3" y="-216991"/>
            <a:ext cx="12191997" cy="7074991"/>
            <a:chOff x="0" y="-85725"/>
            <a:chExt cx="4816592" cy="2795058"/>
          </a:xfrm>
        </p:grpSpPr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64D2A770-0F8B-4060-BFFE-E6562DF4C5A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66" name="TextBox 5">
              <a:extLst>
                <a:ext uri="{FF2B5EF4-FFF2-40B4-BE49-F238E27FC236}">
                  <a16:creationId xmlns:a16="http://schemas.microsoft.com/office/drawing/2014/main" id="{1D989BD5-D07D-4BCF-8078-0BC11A3C86F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53" name="object 6">
            <a:extLst>
              <a:ext uri="{FF2B5EF4-FFF2-40B4-BE49-F238E27FC236}">
                <a16:creationId xmlns:a16="http://schemas.microsoft.com/office/drawing/2014/main" id="{4380727A-AE79-48C6-AC43-A93EB060096F}"/>
              </a:ext>
            </a:extLst>
          </p:cNvPr>
          <p:cNvSpPr txBox="1"/>
          <p:nvPr/>
        </p:nvSpPr>
        <p:spPr>
          <a:xfrm>
            <a:off x="603683" y="3645705"/>
            <a:ext cx="2600082" cy="11592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algn="ctr">
              <a:spcBef>
                <a:spcPts val="3"/>
              </a:spcBef>
            </a:pPr>
            <a:r>
              <a:rPr lang="ru-RU" b="1" i="1" spc="-11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«ҰМҒТСО» АҚ </a:t>
            </a:r>
          </a:p>
          <a:p>
            <a:pPr algn="ctr">
              <a:spcBef>
                <a:spcPts val="3"/>
              </a:spcBef>
            </a:pPr>
            <a:r>
              <a:rPr lang="ru-RU" b="1" i="1" spc="-110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ААЖ</a:t>
            </a:r>
            <a:endParaRPr lang="ru-RU" sz="1200" i="1" spc="-110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  <a:p>
            <a:pPr algn="ctr">
              <a:spcBef>
                <a:spcPts val="200"/>
              </a:spcBef>
            </a:pPr>
            <a:endParaRPr lang="ru-RU" sz="1200" i="1" spc="-110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  <a:p>
            <a:pPr algn="ctr">
              <a:spcBef>
                <a:spcPts val="200"/>
              </a:spcBef>
            </a:pPr>
            <a:endParaRPr lang="ru-RU" sz="1200" i="1" spc="-110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7D4020B0-9473-4ECD-A7B5-48E0C892E882}"/>
              </a:ext>
            </a:extLst>
          </p:cNvPr>
          <p:cNvSpPr txBox="1"/>
          <p:nvPr/>
        </p:nvSpPr>
        <p:spPr>
          <a:xfrm>
            <a:off x="6383766" y="2688743"/>
            <a:ext cx="2600082" cy="9848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>
              <a:spcBef>
                <a:spcPts val="27"/>
              </a:spcBef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171459" algn="ctr"/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Аналитика </a:t>
            </a:r>
            <a:r>
              <a:rPr lang="ru-RU" sz="1400" b="1" spc="4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және</a:t>
            </a:r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</a:t>
            </a:r>
            <a:r>
              <a:rPr lang="ru-RU" sz="1400" b="1" spc="4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есеп</a:t>
            </a:r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беру </a:t>
            </a:r>
            <a:r>
              <a:rPr lang="ru-RU" sz="1400" b="1" spc="4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модулі</a:t>
            </a:r>
            <a:endParaRPr lang="ru-RU" sz="1200" b="1" spc="13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  <a:p>
            <a:pPr marL="171459"/>
            <a:endParaRPr sz="1200" b="1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</p:txBody>
      </p:sp>
      <p:sp>
        <p:nvSpPr>
          <p:cNvPr id="56" name="object 9">
            <a:extLst>
              <a:ext uri="{FF2B5EF4-FFF2-40B4-BE49-F238E27FC236}">
                <a16:creationId xmlns:a16="http://schemas.microsoft.com/office/drawing/2014/main" id="{E5768302-9417-4DDE-940C-01713EE9C666}"/>
              </a:ext>
            </a:extLst>
          </p:cNvPr>
          <p:cNvSpPr txBox="1"/>
          <p:nvPr/>
        </p:nvSpPr>
        <p:spPr>
          <a:xfrm>
            <a:off x="9264480" y="2680311"/>
            <a:ext cx="2567515" cy="9848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>
              <a:spcBef>
                <a:spcPts val="27"/>
              </a:spcBef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2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Жалпы</a:t>
            </a:r>
            <a:r>
              <a:rPr lang="ru-RU" sz="1400" b="1" spc="2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</a:t>
            </a:r>
            <a:r>
              <a:rPr lang="ru-RU" sz="1400" b="1" spc="2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құрамдас</a:t>
            </a:r>
            <a:r>
              <a:rPr lang="ru-RU" sz="1400" b="1" spc="2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</a:t>
            </a:r>
            <a:r>
              <a:rPr lang="ru-RU" sz="1400" b="1" spc="2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бөліктер</a:t>
            </a:r>
            <a:endParaRPr lang="ru-RU" sz="1400" b="1" spc="23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2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тағайындаулары</a:t>
            </a:r>
            <a:endParaRPr lang="ru-RU" sz="1200" b="1" spc="47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  <a:p>
            <a:pPr algn="ctr">
              <a:lnSpc>
                <a:spcPct val="100000"/>
              </a:lnSpc>
            </a:pPr>
            <a:endParaRPr sz="1200" b="1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0174F152-12D8-4964-8A0A-B47504770CBE}"/>
              </a:ext>
            </a:extLst>
          </p:cNvPr>
          <p:cNvSpPr txBox="1"/>
          <p:nvPr/>
        </p:nvSpPr>
        <p:spPr>
          <a:xfrm>
            <a:off x="9273806" y="3998251"/>
            <a:ext cx="254886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0" rIns="0" bIns="0" rtlCol="0">
            <a:spAutoFit/>
          </a:bodyPr>
          <a:lstStyle/>
          <a:p>
            <a:pPr marL="721819"/>
            <a:r>
              <a:rPr sz="1400" b="1" spc="50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Р</a:t>
            </a:r>
            <a:r>
              <a:rPr sz="1400" b="1" spc="7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е</a:t>
            </a:r>
            <a:r>
              <a:rPr sz="1400" b="1" spc="-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п</a:t>
            </a:r>
            <a:r>
              <a:rPr sz="1400" b="1" spc="-10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о</a:t>
            </a:r>
            <a:r>
              <a:rPr sz="1400" b="1" spc="7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з</a:t>
            </a:r>
            <a:r>
              <a:rPr sz="1400" b="1" spc="1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и</a:t>
            </a:r>
            <a:r>
              <a:rPr sz="1400" b="1" spc="-20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т</a:t>
            </a:r>
            <a:r>
              <a:rPr sz="1400" b="1" spc="-10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о</a:t>
            </a:r>
            <a:r>
              <a:rPr sz="1400" b="1" spc="-17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р</a:t>
            </a:r>
            <a:r>
              <a:rPr sz="1400" b="1" spc="1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ий</a:t>
            </a:r>
            <a:r>
              <a:rPr lang="kk-KZ" sz="1400" b="1" spc="1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лер модулі </a:t>
            </a:r>
            <a:endParaRPr lang="ru-RU" sz="1400" b="1" spc="13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  <a:p>
            <a:pPr marL="721819"/>
            <a:endParaRPr sz="1200" b="1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247AE0F2-334B-4D28-9A3B-3A46211A1ED8}"/>
              </a:ext>
            </a:extLst>
          </p:cNvPr>
          <p:cNvSpPr txBox="1"/>
          <p:nvPr/>
        </p:nvSpPr>
        <p:spPr>
          <a:xfrm>
            <a:off x="3484398" y="5388373"/>
            <a:ext cx="2639783" cy="89238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>
              <a:spcBef>
                <a:spcPts val="7"/>
              </a:spcBef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428858" marR="151984" indent="-272217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Сілтемесіз </a:t>
            </a:r>
            <a:r>
              <a:rPr lang="ru-RU" sz="1400" b="1" spc="4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алынған</a:t>
            </a:r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құжаттарды </a:t>
            </a:r>
            <a:r>
              <a:rPr lang="ru-RU" sz="1400" b="1" spc="43" dirty="0" err="1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тексеру</a:t>
            </a:r>
            <a:r>
              <a:rPr lang="ru-RU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 </a:t>
            </a:r>
          </a:p>
          <a:p>
            <a:pPr marL="428858" marR="151984" indent="-272217" algn="ctr">
              <a:lnSpc>
                <a:spcPct val="116700"/>
              </a:lnSpc>
              <a:spcBef>
                <a:spcPts val="3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Lucida Sans Unicode"/>
            </a:endParaRPr>
          </a:p>
        </p:txBody>
      </p:sp>
      <p:sp>
        <p:nvSpPr>
          <p:cNvPr id="60" name="object 13">
            <a:extLst>
              <a:ext uri="{FF2B5EF4-FFF2-40B4-BE49-F238E27FC236}">
                <a16:creationId xmlns:a16="http://schemas.microsoft.com/office/drawing/2014/main" id="{96B24E21-0F6B-48C1-8094-811F79CC6A1C}"/>
              </a:ext>
            </a:extLst>
          </p:cNvPr>
          <p:cNvSpPr txBox="1"/>
          <p:nvPr/>
        </p:nvSpPr>
        <p:spPr>
          <a:xfrm>
            <a:off x="9273806" y="4845880"/>
            <a:ext cx="2774532" cy="7594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936460" marR="455953" indent="-475427" algn="ctr">
              <a:lnSpc>
                <a:spcPct val="116700"/>
              </a:lnSpc>
              <a:spcBef>
                <a:spcPts val="3"/>
              </a:spcBef>
            </a:pPr>
            <a:r>
              <a:rPr lang="kk-KZ" sz="1400" b="1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Конкурстық құжаттамаларды құру модулі </a:t>
            </a:r>
            <a:endParaRPr sz="1400" b="1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A5826DEE-C348-442A-87C2-B518D0ED70C8}"/>
              </a:ext>
            </a:extLst>
          </p:cNvPr>
          <p:cNvSpPr txBox="1"/>
          <p:nvPr/>
        </p:nvSpPr>
        <p:spPr>
          <a:xfrm>
            <a:off x="9257523" y="5794488"/>
            <a:ext cx="2548862" cy="6176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2117" rIns="0" bIns="0" rtlCol="0">
            <a:spAutoFit/>
          </a:bodyPr>
          <a:lstStyle/>
          <a:p>
            <a:pPr>
              <a:spcBef>
                <a:spcPts val="17"/>
              </a:spcBef>
            </a:pPr>
            <a:endParaRPr sz="12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R="22438" algn="ctr"/>
            <a:r>
              <a:rPr lang="kk-KZ" sz="1400" b="1" spc="43" dirty="0">
                <a:solidFill>
                  <a:schemeClr val="bg1">
                    <a:lumMod val="95000"/>
                  </a:schemeClr>
                </a:solidFill>
                <a:cs typeface="Lucida Sans Unicode"/>
              </a:rPr>
              <a:t>Ғылыми-техникалық қызмет субъектілерінің модулі</a:t>
            </a:r>
            <a:endParaRPr sz="1200" b="1" dirty="0">
              <a:solidFill>
                <a:schemeClr val="bg1">
                  <a:lumMod val="95000"/>
                </a:schemeClr>
              </a:solidFill>
              <a:cs typeface="Lucida Sans Unicode"/>
            </a:endParaRPr>
          </a:p>
        </p:txBody>
      </p:sp>
      <p:sp>
        <p:nvSpPr>
          <p:cNvPr id="67" name="Текстовое поле 38">
            <a:extLst>
              <a:ext uri="{FF2B5EF4-FFF2-40B4-BE49-F238E27FC236}">
                <a16:creationId xmlns:a16="http://schemas.microsoft.com/office/drawing/2014/main" id="{434F3D6E-75FC-4EEB-8763-20695DA44EE5}"/>
              </a:ext>
            </a:extLst>
          </p:cNvPr>
          <p:cNvSpPr txBox="1"/>
          <p:nvPr/>
        </p:nvSpPr>
        <p:spPr>
          <a:xfrm>
            <a:off x="-433679" y="582335"/>
            <a:ext cx="11309763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 marR="3387" indent="1896628" algn="ctr">
              <a:lnSpc>
                <a:spcPct val="107600"/>
              </a:lnSpc>
              <a:spcBef>
                <a:spcPts val="67"/>
              </a:spcBef>
            </a:pPr>
            <a:r>
              <a:rPr lang="ru-RU" sz="2000" b="1" spc="-17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ҚАЗАҚСТАН САНДЫҚ ҒЫЛЫМ ЭКОЖҮЙЕСІН ЕНГІЗУ ҮРДІСІ</a:t>
            </a:r>
            <a:endParaRPr lang="ru-RU" sz="2000" b="1" spc="33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593E14D0-F36C-4EDC-A3C9-CC0A2F3EA948}"/>
              </a:ext>
            </a:extLst>
          </p:cNvPr>
          <p:cNvSpPr txBox="1"/>
          <p:nvPr/>
        </p:nvSpPr>
        <p:spPr>
          <a:xfrm>
            <a:off x="3484399" y="1376289"/>
            <a:ext cx="2639783" cy="9575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Тәжірибелік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пайдалануға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енгізу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4ACEAF8C-729E-403F-B7A1-80CEE33E6CCB}"/>
              </a:ext>
            </a:extLst>
          </p:cNvPr>
          <p:cNvSpPr txBox="1"/>
          <p:nvPr/>
        </p:nvSpPr>
        <p:spPr>
          <a:xfrm>
            <a:off x="6344065" y="1672339"/>
            <a:ext cx="2639783" cy="455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Әзірленуде</a:t>
            </a:r>
            <a:endParaRPr lang="ru-RU" sz="1400" b="1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endParaRPr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74" name="object 2">
            <a:extLst>
              <a:ext uri="{FF2B5EF4-FFF2-40B4-BE49-F238E27FC236}">
                <a16:creationId xmlns:a16="http://schemas.microsoft.com/office/drawing/2014/main" id="{7E9C173A-723D-444F-A71F-F6C5BAF20610}"/>
              </a:ext>
            </a:extLst>
          </p:cNvPr>
          <p:cNvSpPr txBox="1"/>
          <p:nvPr/>
        </p:nvSpPr>
        <p:spPr>
          <a:xfrm>
            <a:off x="9268032" y="1397871"/>
            <a:ext cx="2639783" cy="923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>
              <a:lnSpc>
                <a:spcPct val="116700"/>
              </a:lnSpc>
              <a:spcBef>
                <a:spcPts val="3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Жасау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жоспарланады</a:t>
            </a:r>
            <a:endParaRPr lang="ru-RU" sz="1400" b="1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717163" marR="589309" indent="-122773">
              <a:lnSpc>
                <a:spcPct val="116700"/>
              </a:lnSpc>
              <a:spcBef>
                <a:spcPts val="3"/>
              </a:spcBef>
            </a:pPr>
            <a:endParaRPr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A74C3FA3-BBCE-4FDF-A4F9-BE9C63497E5B}"/>
              </a:ext>
            </a:extLst>
          </p:cNvPr>
          <p:cNvSpPr txBox="1"/>
          <p:nvPr/>
        </p:nvSpPr>
        <p:spPr>
          <a:xfrm>
            <a:off x="583833" y="1350592"/>
            <a:ext cx="2639783" cy="4893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Өнеркәсіптік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пайдалануда</a:t>
            </a:r>
            <a:endParaRPr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14362EA3-F6C9-40CB-BEEB-D76F67FF8CD9}"/>
              </a:ext>
            </a:extLst>
          </p:cNvPr>
          <p:cNvSpPr txBox="1"/>
          <p:nvPr/>
        </p:nvSpPr>
        <p:spPr>
          <a:xfrm>
            <a:off x="3484399" y="2677066"/>
            <a:ext cx="2600082" cy="12095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>
              <a:lnSpc>
                <a:spcPct val="116700"/>
              </a:lnSpc>
              <a:spcBef>
                <a:spcPts val="3"/>
              </a:spcBef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Қазақстандық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ғылыми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дәйексөздер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индексі</a:t>
            </a:r>
            <a:endParaRPr lang="ru-RU" sz="1200" b="1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id="{86C3CB9F-A729-498C-802F-C3E21067AD56}"/>
              </a:ext>
            </a:extLst>
          </p:cNvPr>
          <p:cNvSpPr txBox="1"/>
          <p:nvPr/>
        </p:nvSpPr>
        <p:spPr>
          <a:xfrm>
            <a:off x="3476067" y="4126243"/>
            <a:ext cx="2600082" cy="7414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 vert="horz" wrap="square" lIns="0" tIns="847" rIns="0" bIns="0" rtlCol="0">
            <a:spAutoFit/>
          </a:bodyPr>
          <a:lstStyle/>
          <a:p>
            <a:pPr marL="717163" marR="589309" indent="-122773" algn="ctr">
              <a:lnSpc>
                <a:spcPct val="116700"/>
              </a:lnSpc>
              <a:spcBef>
                <a:spcPts val="3"/>
              </a:spcBef>
            </a:pP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Келісім-шарттар мен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актілерді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жасау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cs typeface="Arial"/>
              </a:rPr>
              <a:t>модулі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cs typeface="Arial"/>
              </a:rPr>
              <a:t> </a:t>
            </a:r>
          </a:p>
        </p:txBody>
      </p:sp>
      <p:pic>
        <p:nvPicPr>
          <p:cNvPr id="82" name="Picture 5" descr="C:\Users\Jo\Desktop\Безымянный-1.png">
            <a:extLst>
              <a:ext uri="{FF2B5EF4-FFF2-40B4-BE49-F238E27FC236}">
                <a16:creationId xmlns:a16="http://schemas.microsoft.com/office/drawing/2014/main" id="{D7DD4FE9-5787-4ECF-AC2C-A643D2E5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96" y="195881"/>
            <a:ext cx="724437" cy="7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Блок-схема: узел 85">
            <a:extLst>
              <a:ext uri="{FF2B5EF4-FFF2-40B4-BE49-F238E27FC236}">
                <a16:creationId xmlns:a16="http://schemas.microsoft.com/office/drawing/2014/main" id="{C38E9145-86B7-4CBC-A7CA-9270A3E2DBE9}"/>
              </a:ext>
            </a:extLst>
          </p:cNvPr>
          <p:cNvSpPr/>
          <p:nvPr/>
        </p:nvSpPr>
        <p:spPr>
          <a:xfrm>
            <a:off x="11671096" y="6412179"/>
            <a:ext cx="488074" cy="396715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38806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4">
            <a:extLst>
              <a:ext uri="{FF2B5EF4-FFF2-40B4-BE49-F238E27FC236}">
                <a16:creationId xmlns:a16="http://schemas.microsoft.com/office/drawing/2014/main" id="{17987B80-CA74-4BFA-B9BB-A9B1011646CB}"/>
              </a:ext>
            </a:extLst>
          </p:cNvPr>
          <p:cNvSpPr/>
          <p:nvPr/>
        </p:nvSpPr>
        <p:spPr>
          <a:xfrm>
            <a:off x="3" y="-4291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94886">
              <a:alpha val="50980"/>
            </a:srgbClr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75" name="Group 3">
            <a:extLst>
              <a:ext uri="{FF2B5EF4-FFF2-40B4-BE49-F238E27FC236}">
                <a16:creationId xmlns:a16="http://schemas.microsoft.com/office/drawing/2014/main" id="{8D72D599-DB35-4AFB-850A-7B17498C61DC}"/>
              </a:ext>
            </a:extLst>
          </p:cNvPr>
          <p:cNvGrpSpPr/>
          <p:nvPr/>
        </p:nvGrpSpPr>
        <p:grpSpPr>
          <a:xfrm>
            <a:off x="-14336" y="-159737"/>
            <a:ext cx="12191997" cy="7017737"/>
            <a:chOff x="-36776" y="-85725"/>
            <a:chExt cx="4816592" cy="2772439"/>
          </a:xfrm>
        </p:grpSpPr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id="{9CB39426-DBCA-46F6-965C-A95A1FEEE349}"/>
                </a:ext>
              </a:extLst>
            </p:cNvPr>
            <p:cNvSpPr/>
            <p:nvPr/>
          </p:nvSpPr>
          <p:spPr>
            <a:xfrm>
              <a:off x="-36776" y="-22619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7" name="TextBox 5">
              <a:extLst>
                <a:ext uri="{FF2B5EF4-FFF2-40B4-BE49-F238E27FC236}">
                  <a16:creationId xmlns:a16="http://schemas.microsoft.com/office/drawing/2014/main" id="{4D0E860C-D3E3-424A-95EA-8BBDACE2CED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664" y="558943"/>
            <a:ext cx="4323503" cy="118675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marR="3387">
              <a:lnSpc>
                <a:spcPct val="107600"/>
              </a:lnSpc>
              <a:spcBef>
                <a:spcPts val="67"/>
              </a:spcBef>
            </a:pPr>
            <a:r>
              <a:rPr lang="ru-RU" sz="2400" spc="7" dirty="0">
                <a:solidFill>
                  <a:schemeClr val="bg1"/>
                </a:solidFill>
              </a:rPr>
              <a:t>ҚАЗАҚСТАН САНДЫҚ ҒЫЛЫМ ЭКОЖҮЙЕСІНІҢ ҚАЗІРГІ ЖАҒДАЙЫ</a:t>
            </a:r>
            <a:endParaRPr sz="2400" spc="33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3564" y="3986982"/>
            <a:ext cx="2349077" cy="1063837"/>
          </a:xfrm>
          <a:custGeom>
            <a:avLst/>
            <a:gdLst/>
            <a:ahLst/>
            <a:cxnLst/>
            <a:rect l="l" t="t" r="r" b="b"/>
            <a:pathLst>
              <a:path w="3523615" h="1595754">
                <a:moveTo>
                  <a:pt x="2970799" y="1595399"/>
                </a:moveTo>
                <a:lnTo>
                  <a:pt x="552433" y="1595399"/>
                </a:lnTo>
                <a:lnTo>
                  <a:pt x="503874" y="1593261"/>
                </a:lnTo>
                <a:lnTo>
                  <a:pt x="455998" y="1586917"/>
                </a:lnTo>
                <a:lnTo>
                  <a:pt x="409075" y="1576472"/>
                </a:lnTo>
                <a:lnTo>
                  <a:pt x="363360" y="1562032"/>
                </a:lnTo>
                <a:lnTo>
                  <a:pt x="319108" y="1543702"/>
                </a:lnTo>
                <a:lnTo>
                  <a:pt x="276572" y="1521588"/>
                </a:lnTo>
                <a:lnTo>
                  <a:pt x="236007" y="1495794"/>
                </a:lnTo>
                <a:lnTo>
                  <a:pt x="197668" y="1466426"/>
                </a:lnTo>
                <a:lnTo>
                  <a:pt x="161808" y="1433591"/>
                </a:lnTo>
                <a:lnTo>
                  <a:pt x="128972" y="1397731"/>
                </a:lnTo>
                <a:lnTo>
                  <a:pt x="99605" y="1359392"/>
                </a:lnTo>
                <a:lnTo>
                  <a:pt x="73811" y="1318827"/>
                </a:lnTo>
                <a:lnTo>
                  <a:pt x="51696" y="1276291"/>
                </a:lnTo>
                <a:lnTo>
                  <a:pt x="33366" y="1232038"/>
                </a:lnTo>
                <a:lnTo>
                  <a:pt x="18926" y="1186323"/>
                </a:lnTo>
                <a:lnTo>
                  <a:pt x="8481" y="1139400"/>
                </a:lnTo>
                <a:lnTo>
                  <a:pt x="2137" y="1091524"/>
                </a:lnTo>
                <a:lnTo>
                  <a:pt x="0" y="1042965"/>
                </a:lnTo>
                <a:lnTo>
                  <a:pt x="0" y="552435"/>
                </a:lnTo>
                <a:lnTo>
                  <a:pt x="2137" y="503874"/>
                </a:lnTo>
                <a:lnTo>
                  <a:pt x="8481" y="455998"/>
                </a:lnTo>
                <a:lnTo>
                  <a:pt x="18926" y="409076"/>
                </a:lnTo>
                <a:lnTo>
                  <a:pt x="33366" y="363361"/>
                </a:lnTo>
                <a:lnTo>
                  <a:pt x="51696" y="319108"/>
                </a:lnTo>
                <a:lnTo>
                  <a:pt x="73811" y="276572"/>
                </a:lnTo>
                <a:lnTo>
                  <a:pt x="99605" y="236007"/>
                </a:lnTo>
                <a:lnTo>
                  <a:pt x="128972" y="197668"/>
                </a:lnTo>
                <a:lnTo>
                  <a:pt x="161808" y="161808"/>
                </a:lnTo>
                <a:lnTo>
                  <a:pt x="197668" y="128973"/>
                </a:lnTo>
                <a:lnTo>
                  <a:pt x="236007" y="99605"/>
                </a:lnTo>
                <a:lnTo>
                  <a:pt x="276572" y="73811"/>
                </a:lnTo>
                <a:lnTo>
                  <a:pt x="319108" y="51697"/>
                </a:lnTo>
                <a:lnTo>
                  <a:pt x="363360" y="33367"/>
                </a:lnTo>
                <a:lnTo>
                  <a:pt x="409075" y="18927"/>
                </a:lnTo>
                <a:lnTo>
                  <a:pt x="455998" y="8482"/>
                </a:lnTo>
                <a:lnTo>
                  <a:pt x="503874" y="2138"/>
                </a:lnTo>
                <a:lnTo>
                  <a:pt x="552449" y="0"/>
                </a:lnTo>
                <a:lnTo>
                  <a:pt x="2970782" y="0"/>
                </a:lnTo>
                <a:lnTo>
                  <a:pt x="3019358" y="2138"/>
                </a:lnTo>
                <a:lnTo>
                  <a:pt x="3067234" y="8482"/>
                </a:lnTo>
                <a:lnTo>
                  <a:pt x="3114157" y="18927"/>
                </a:lnTo>
                <a:lnTo>
                  <a:pt x="3159871" y="33367"/>
                </a:lnTo>
                <a:lnTo>
                  <a:pt x="3204124" y="51697"/>
                </a:lnTo>
                <a:lnTo>
                  <a:pt x="3246660" y="73811"/>
                </a:lnTo>
                <a:lnTo>
                  <a:pt x="3287225" y="99605"/>
                </a:lnTo>
                <a:lnTo>
                  <a:pt x="3325564" y="128973"/>
                </a:lnTo>
                <a:lnTo>
                  <a:pt x="3361423" y="161808"/>
                </a:lnTo>
                <a:lnTo>
                  <a:pt x="3394259" y="197668"/>
                </a:lnTo>
                <a:lnTo>
                  <a:pt x="3423627" y="236007"/>
                </a:lnTo>
                <a:lnTo>
                  <a:pt x="3449421" y="276572"/>
                </a:lnTo>
                <a:lnTo>
                  <a:pt x="3471535" y="319108"/>
                </a:lnTo>
                <a:lnTo>
                  <a:pt x="3489865" y="363361"/>
                </a:lnTo>
                <a:lnTo>
                  <a:pt x="3504305" y="409076"/>
                </a:lnTo>
                <a:lnTo>
                  <a:pt x="3514750" y="455998"/>
                </a:lnTo>
                <a:lnTo>
                  <a:pt x="3521094" y="503874"/>
                </a:lnTo>
                <a:lnTo>
                  <a:pt x="3523232" y="552435"/>
                </a:lnTo>
                <a:lnTo>
                  <a:pt x="3523232" y="1042965"/>
                </a:lnTo>
                <a:lnTo>
                  <a:pt x="3521094" y="1091524"/>
                </a:lnTo>
                <a:lnTo>
                  <a:pt x="3514750" y="1139400"/>
                </a:lnTo>
                <a:lnTo>
                  <a:pt x="3504305" y="1186323"/>
                </a:lnTo>
                <a:lnTo>
                  <a:pt x="3489865" y="1232038"/>
                </a:lnTo>
                <a:lnTo>
                  <a:pt x="3471535" y="1276291"/>
                </a:lnTo>
                <a:lnTo>
                  <a:pt x="3449421" y="1318827"/>
                </a:lnTo>
                <a:lnTo>
                  <a:pt x="3423627" y="1359392"/>
                </a:lnTo>
                <a:lnTo>
                  <a:pt x="3394259" y="1397731"/>
                </a:lnTo>
                <a:lnTo>
                  <a:pt x="3361423" y="1433591"/>
                </a:lnTo>
                <a:lnTo>
                  <a:pt x="3325564" y="1466426"/>
                </a:lnTo>
                <a:lnTo>
                  <a:pt x="3287225" y="1495794"/>
                </a:lnTo>
                <a:lnTo>
                  <a:pt x="3246660" y="1521588"/>
                </a:lnTo>
                <a:lnTo>
                  <a:pt x="3204124" y="1543702"/>
                </a:lnTo>
                <a:lnTo>
                  <a:pt x="3159871" y="1562032"/>
                </a:lnTo>
                <a:lnTo>
                  <a:pt x="3114157" y="1576472"/>
                </a:lnTo>
                <a:lnTo>
                  <a:pt x="3067234" y="1586917"/>
                </a:lnTo>
                <a:lnTo>
                  <a:pt x="3019358" y="1593261"/>
                </a:lnTo>
                <a:lnTo>
                  <a:pt x="2970799" y="15953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8074402" y="4333202"/>
            <a:ext cx="945537" cy="26509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1667" b="1" spc="80" dirty="0">
                <a:solidFill>
                  <a:srgbClr val="FFFFFF"/>
                </a:solidFill>
                <a:latin typeface="Arial"/>
                <a:cs typeface="Arial"/>
              </a:rPr>
              <a:t>ҚҒБАЖ</a:t>
            </a:r>
          </a:p>
        </p:txBody>
      </p:sp>
      <p:sp>
        <p:nvSpPr>
          <p:cNvPr id="5" name="object 5"/>
          <p:cNvSpPr/>
          <p:nvPr/>
        </p:nvSpPr>
        <p:spPr>
          <a:xfrm>
            <a:off x="3721113" y="5049807"/>
            <a:ext cx="1536277" cy="1092200"/>
          </a:xfrm>
          <a:custGeom>
            <a:avLst/>
            <a:gdLst/>
            <a:ahLst/>
            <a:cxnLst/>
            <a:rect l="l" t="t" r="r" b="b"/>
            <a:pathLst>
              <a:path w="2304415" h="1638300">
                <a:moveTo>
                  <a:pt x="1999577" y="1638299"/>
                </a:moveTo>
                <a:lnTo>
                  <a:pt x="304799" y="1638299"/>
                </a:lnTo>
                <a:lnTo>
                  <a:pt x="256830" y="1634502"/>
                </a:lnTo>
                <a:lnTo>
                  <a:pt x="210474" y="1623337"/>
                </a:lnTo>
                <a:lnTo>
                  <a:pt x="166551" y="1605144"/>
                </a:lnTo>
                <a:lnTo>
                  <a:pt x="125877" y="1580260"/>
                </a:lnTo>
                <a:lnTo>
                  <a:pt x="89273" y="1549026"/>
                </a:lnTo>
                <a:lnTo>
                  <a:pt x="58039" y="1512422"/>
                </a:lnTo>
                <a:lnTo>
                  <a:pt x="33155" y="1471748"/>
                </a:lnTo>
                <a:lnTo>
                  <a:pt x="14961" y="1427824"/>
                </a:lnTo>
                <a:lnTo>
                  <a:pt x="3796" y="1381469"/>
                </a:lnTo>
                <a:lnTo>
                  <a:pt x="0" y="1333503"/>
                </a:lnTo>
                <a:lnTo>
                  <a:pt x="0" y="304796"/>
                </a:lnTo>
                <a:lnTo>
                  <a:pt x="3796" y="256830"/>
                </a:lnTo>
                <a:lnTo>
                  <a:pt x="14961" y="210475"/>
                </a:lnTo>
                <a:lnTo>
                  <a:pt x="33155" y="166551"/>
                </a:lnTo>
                <a:lnTo>
                  <a:pt x="58039" y="125877"/>
                </a:lnTo>
                <a:lnTo>
                  <a:pt x="89273" y="89273"/>
                </a:lnTo>
                <a:lnTo>
                  <a:pt x="125877" y="58039"/>
                </a:lnTo>
                <a:lnTo>
                  <a:pt x="166551" y="33155"/>
                </a:lnTo>
                <a:lnTo>
                  <a:pt x="210474" y="14961"/>
                </a:lnTo>
                <a:lnTo>
                  <a:pt x="256830" y="3796"/>
                </a:lnTo>
                <a:lnTo>
                  <a:pt x="304799" y="0"/>
                </a:lnTo>
                <a:lnTo>
                  <a:pt x="1999578" y="0"/>
                </a:lnTo>
                <a:lnTo>
                  <a:pt x="2047546" y="3796"/>
                </a:lnTo>
                <a:lnTo>
                  <a:pt x="2093902" y="14961"/>
                </a:lnTo>
                <a:lnTo>
                  <a:pt x="2137826" y="33155"/>
                </a:lnTo>
                <a:lnTo>
                  <a:pt x="2178499" y="58039"/>
                </a:lnTo>
                <a:lnTo>
                  <a:pt x="2215103" y="89273"/>
                </a:lnTo>
                <a:lnTo>
                  <a:pt x="2246338" y="125877"/>
                </a:lnTo>
                <a:lnTo>
                  <a:pt x="2271221" y="166551"/>
                </a:lnTo>
                <a:lnTo>
                  <a:pt x="2289415" y="210475"/>
                </a:lnTo>
                <a:lnTo>
                  <a:pt x="2300580" y="256830"/>
                </a:lnTo>
                <a:lnTo>
                  <a:pt x="2304377" y="304796"/>
                </a:lnTo>
                <a:lnTo>
                  <a:pt x="2304377" y="1333503"/>
                </a:lnTo>
                <a:lnTo>
                  <a:pt x="2300580" y="1381469"/>
                </a:lnTo>
                <a:lnTo>
                  <a:pt x="2289415" y="1427824"/>
                </a:lnTo>
                <a:lnTo>
                  <a:pt x="2271221" y="1471748"/>
                </a:lnTo>
                <a:lnTo>
                  <a:pt x="2246338" y="1512422"/>
                </a:lnTo>
                <a:lnTo>
                  <a:pt x="2215103" y="1549026"/>
                </a:lnTo>
                <a:lnTo>
                  <a:pt x="2178499" y="1580260"/>
                </a:lnTo>
                <a:lnTo>
                  <a:pt x="2137826" y="1605144"/>
                </a:lnTo>
                <a:lnTo>
                  <a:pt x="2093902" y="1623337"/>
                </a:lnTo>
                <a:lnTo>
                  <a:pt x="2047546" y="1634502"/>
                </a:lnTo>
                <a:lnTo>
                  <a:pt x="1999577" y="16382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3844133" y="5221422"/>
            <a:ext cx="1309622" cy="6387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599"/>
              </a:lnSpc>
              <a:spcBef>
                <a:spcPts val="67"/>
              </a:spcBef>
            </a:pP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Келісім-шарттар мен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актілерді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жасау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модулі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</a:p>
        </p:txBody>
      </p:sp>
      <p:sp>
        <p:nvSpPr>
          <p:cNvPr id="7" name="object 7"/>
          <p:cNvSpPr/>
          <p:nvPr/>
        </p:nvSpPr>
        <p:spPr>
          <a:xfrm>
            <a:off x="7852880" y="2798481"/>
            <a:ext cx="1290320" cy="882650"/>
          </a:xfrm>
          <a:custGeom>
            <a:avLst/>
            <a:gdLst/>
            <a:ahLst/>
            <a:cxnLst/>
            <a:rect l="l" t="t" r="r" b="b"/>
            <a:pathLst>
              <a:path w="1935480" h="1323975">
                <a:moveTo>
                  <a:pt x="1582862" y="1323974"/>
                </a:moveTo>
                <a:lnTo>
                  <a:pt x="352418" y="1323974"/>
                </a:lnTo>
                <a:lnTo>
                  <a:pt x="304602" y="1320757"/>
                </a:lnTo>
                <a:lnTo>
                  <a:pt x="258736" y="1311385"/>
                </a:lnTo>
                <a:lnTo>
                  <a:pt x="215244" y="1296279"/>
                </a:lnTo>
                <a:lnTo>
                  <a:pt x="174548" y="1275858"/>
                </a:lnTo>
                <a:lnTo>
                  <a:pt x="137068" y="1250542"/>
                </a:lnTo>
                <a:lnTo>
                  <a:pt x="103222" y="1220751"/>
                </a:lnTo>
                <a:lnTo>
                  <a:pt x="73431" y="1186906"/>
                </a:lnTo>
                <a:lnTo>
                  <a:pt x="48115" y="1149425"/>
                </a:lnTo>
                <a:lnTo>
                  <a:pt x="27694" y="1108729"/>
                </a:lnTo>
                <a:lnTo>
                  <a:pt x="12588" y="1065238"/>
                </a:lnTo>
                <a:lnTo>
                  <a:pt x="3216" y="1019371"/>
                </a:lnTo>
                <a:lnTo>
                  <a:pt x="0" y="971556"/>
                </a:lnTo>
                <a:lnTo>
                  <a:pt x="0" y="352418"/>
                </a:lnTo>
                <a:lnTo>
                  <a:pt x="3216" y="304603"/>
                </a:lnTo>
                <a:lnTo>
                  <a:pt x="12588" y="258736"/>
                </a:lnTo>
                <a:lnTo>
                  <a:pt x="27694" y="215245"/>
                </a:lnTo>
                <a:lnTo>
                  <a:pt x="48115" y="174549"/>
                </a:lnTo>
                <a:lnTo>
                  <a:pt x="73431" y="137068"/>
                </a:lnTo>
                <a:lnTo>
                  <a:pt x="103222" y="103222"/>
                </a:lnTo>
                <a:lnTo>
                  <a:pt x="137068" y="73432"/>
                </a:lnTo>
                <a:lnTo>
                  <a:pt x="174548" y="48116"/>
                </a:lnTo>
                <a:lnTo>
                  <a:pt x="215244" y="27695"/>
                </a:lnTo>
                <a:lnTo>
                  <a:pt x="258736" y="12588"/>
                </a:lnTo>
                <a:lnTo>
                  <a:pt x="304602" y="3217"/>
                </a:lnTo>
                <a:lnTo>
                  <a:pt x="352424" y="0"/>
                </a:lnTo>
                <a:lnTo>
                  <a:pt x="1582857" y="0"/>
                </a:lnTo>
                <a:lnTo>
                  <a:pt x="1630679" y="3217"/>
                </a:lnTo>
                <a:lnTo>
                  <a:pt x="1676545" y="12588"/>
                </a:lnTo>
                <a:lnTo>
                  <a:pt x="1720036" y="27695"/>
                </a:lnTo>
                <a:lnTo>
                  <a:pt x="1760732" y="48116"/>
                </a:lnTo>
                <a:lnTo>
                  <a:pt x="1798213" y="73432"/>
                </a:lnTo>
                <a:lnTo>
                  <a:pt x="1832059" y="103222"/>
                </a:lnTo>
                <a:lnTo>
                  <a:pt x="1861850" y="137068"/>
                </a:lnTo>
                <a:lnTo>
                  <a:pt x="1887165" y="174549"/>
                </a:lnTo>
                <a:lnTo>
                  <a:pt x="1907586" y="215245"/>
                </a:lnTo>
                <a:lnTo>
                  <a:pt x="1922693" y="258736"/>
                </a:lnTo>
                <a:lnTo>
                  <a:pt x="1932064" y="304603"/>
                </a:lnTo>
                <a:lnTo>
                  <a:pt x="1935281" y="352418"/>
                </a:lnTo>
                <a:lnTo>
                  <a:pt x="1935281" y="971556"/>
                </a:lnTo>
                <a:lnTo>
                  <a:pt x="1932064" y="1019371"/>
                </a:lnTo>
                <a:lnTo>
                  <a:pt x="1922693" y="1065238"/>
                </a:lnTo>
                <a:lnTo>
                  <a:pt x="1907586" y="1108729"/>
                </a:lnTo>
                <a:lnTo>
                  <a:pt x="1887165" y="1149425"/>
                </a:lnTo>
                <a:lnTo>
                  <a:pt x="1861850" y="1186906"/>
                </a:lnTo>
                <a:lnTo>
                  <a:pt x="1832059" y="1220751"/>
                </a:lnTo>
                <a:lnTo>
                  <a:pt x="1798213" y="1250542"/>
                </a:lnTo>
                <a:lnTo>
                  <a:pt x="1760732" y="1275858"/>
                </a:lnTo>
                <a:lnTo>
                  <a:pt x="1720036" y="1296279"/>
                </a:lnTo>
                <a:lnTo>
                  <a:pt x="1676545" y="1311385"/>
                </a:lnTo>
                <a:lnTo>
                  <a:pt x="1630679" y="1320757"/>
                </a:lnTo>
                <a:lnTo>
                  <a:pt x="1582862" y="1323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8467">
              <a:spcBef>
                <a:spcPts val="277"/>
              </a:spcBef>
              <a:tabLst>
                <a:tab pos="1132473" algn="l"/>
                <a:tab pos="1930920" algn="l"/>
              </a:tabLst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4792" y="2922713"/>
            <a:ext cx="1040037" cy="666422"/>
          </a:xfrm>
          <a:prstGeom prst="rect">
            <a:avLst/>
          </a:prstGeom>
          <a:ln>
            <a:solidFill>
              <a:srgbClr val="DCE6F2"/>
            </a:solidFill>
          </a:ln>
        </p:spPr>
        <p:txBody>
          <a:bodyPr vert="horz" wrap="square" lIns="0" tIns="35137" rIns="0" bIns="0" rtlCol="0">
            <a:spAutoFit/>
          </a:bodyPr>
          <a:lstStyle/>
          <a:p>
            <a:pPr marL="8467" algn="ctr">
              <a:spcBef>
                <a:spcPts val="277"/>
              </a:spcBef>
              <a:tabLst>
                <a:tab pos="1132473" algn="l"/>
                <a:tab pos="1930920" algn="l"/>
              </a:tabLs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Компоненты </a:t>
            </a:r>
          </a:p>
          <a:p>
            <a:pPr marL="8467" algn="ctr">
              <a:spcBef>
                <a:spcPts val="277"/>
              </a:spcBef>
              <a:tabLst>
                <a:tab pos="1132473" algn="l"/>
                <a:tab pos="1930920" algn="l"/>
              </a:tabLs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общего </a:t>
            </a:r>
          </a:p>
          <a:p>
            <a:pPr marL="8467" algn="ctr">
              <a:spcBef>
                <a:spcPts val="277"/>
              </a:spcBef>
              <a:tabLst>
                <a:tab pos="1132473" algn="l"/>
                <a:tab pos="1930920" algn="l"/>
              </a:tabLs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назначения</a:t>
            </a:r>
            <a:endParaRPr sz="1200" dirty="0">
              <a:solidFill>
                <a:schemeClr val="tx2">
                  <a:lumMod val="75000"/>
                </a:schemeClr>
              </a:solidFill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36199" y="5468133"/>
            <a:ext cx="1323763" cy="726863"/>
          </a:xfrm>
          <a:custGeom>
            <a:avLst/>
            <a:gdLst/>
            <a:ahLst/>
            <a:cxnLst/>
            <a:rect l="l" t="t" r="r" b="b"/>
            <a:pathLst>
              <a:path w="1985644" h="1090295">
                <a:moveTo>
                  <a:pt x="1680529" y="1090174"/>
                </a:moveTo>
                <a:lnTo>
                  <a:pt x="304797" y="1090174"/>
                </a:lnTo>
                <a:lnTo>
                  <a:pt x="256830" y="1086378"/>
                </a:lnTo>
                <a:lnTo>
                  <a:pt x="210474" y="1075213"/>
                </a:lnTo>
                <a:lnTo>
                  <a:pt x="166550" y="1057019"/>
                </a:lnTo>
                <a:lnTo>
                  <a:pt x="125877" y="1032135"/>
                </a:lnTo>
                <a:lnTo>
                  <a:pt x="89273" y="1000901"/>
                </a:lnTo>
                <a:lnTo>
                  <a:pt x="58039" y="964297"/>
                </a:lnTo>
                <a:lnTo>
                  <a:pt x="33155" y="923623"/>
                </a:lnTo>
                <a:lnTo>
                  <a:pt x="14961" y="879699"/>
                </a:lnTo>
                <a:lnTo>
                  <a:pt x="3796" y="833344"/>
                </a:lnTo>
                <a:lnTo>
                  <a:pt x="0" y="785380"/>
                </a:lnTo>
                <a:lnTo>
                  <a:pt x="0" y="304794"/>
                </a:lnTo>
                <a:lnTo>
                  <a:pt x="3796" y="256830"/>
                </a:lnTo>
                <a:lnTo>
                  <a:pt x="14961" y="210475"/>
                </a:lnTo>
                <a:lnTo>
                  <a:pt x="33155" y="166551"/>
                </a:lnTo>
                <a:lnTo>
                  <a:pt x="58039" y="125877"/>
                </a:lnTo>
                <a:lnTo>
                  <a:pt x="89273" y="89273"/>
                </a:lnTo>
                <a:lnTo>
                  <a:pt x="125877" y="58039"/>
                </a:lnTo>
                <a:lnTo>
                  <a:pt x="166550" y="33155"/>
                </a:lnTo>
                <a:lnTo>
                  <a:pt x="210474" y="14962"/>
                </a:lnTo>
                <a:lnTo>
                  <a:pt x="256830" y="3797"/>
                </a:lnTo>
                <a:lnTo>
                  <a:pt x="304799" y="0"/>
                </a:lnTo>
                <a:lnTo>
                  <a:pt x="1680527" y="0"/>
                </a:lnTo>
                <a:lnTo>
                  <a:pt x="1728496" y="3797"/>
                </a:lnTo>
                <a:lnTo>
                  <a:pt x="1774852" y="14962"/>
                </a:lnTo>
                <a:lnTo>
                  <a:pt x="1818776" y="33155"/>
                </a:lnTo>
                <a:lnTo>
                  <a:pt x="1859449" y="58039"/>
                </a:lnTo>
                <a:lnTo>
                  <a:pt x="1896054" y="89273"/>
                </a:lnTo>
                <a:lnTo>
                  <a:pt x="1927288" y="125877"/>
                </a:lnTo>
                <a:lnTo>
                  <a:pt x="1952171" y="166551"/>
                </a:lnTo>
                <a:lnTo>
                  <a:pt x="1970365" y="210475"/>
                </a:lnTo>
                <a:lnTo>
                  <a:pt x="1981530" y="256830"/>
                </a:lnTo>
                <a:lnTo>
                  <a:pt x="1985327" y="304794"/>
                </a:lnTo>
                <a:lnTo>
                  <a:pt x="1985327" y="785380"/>
                </a:lnTo>
                <a:lnTo>
                  <a:pt x="1981530" y="833344"/>
                </a:lnTo>
                <a:lnTo>
                  <a:pt x="1970365" y="879699"/>
                </a:lnTo>
                <a:lnTo>
                  <a:pt x="1952171" y="923623"/>
                </a:lnTo>
                <a:lnTo>
                  <a:pt x="1927288" y="964297"/>
                </a:lnTo>
                <a:lnTo>
                  <a:pt x="1896054" y="1000901"/>
                </a:lnTo>
                <a:lnTo>
                  <a:pt x="1859449" y="1032135"/>
                </a:lnTo>
                <a:lnTo>
                  <a:pt x="1818776" y="1057019"/>
                </a:lnTo>
                <a:lnTo>
                  <a:pt x="1774852" y="1075213"/>
                </a:lnTo>
                <a:lnTo>
                  <a:pt x="1728496" y="1086378"/>
                </a:lnTo>
                <a:lnTo>
                  <a:pt x="1680529" y="109017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8001266" y="5591745"/>
            <a:ext cx="993563" cy="443284"/>
          </a:xfrm>
          <a:prstGeom prst="rect">
            <a:avLst/>
          </a:prstGeom>
        </p:spPr>
        <p:txBody>
          <a:bodyPr vert="horz" wrap="square" lIns="0" tIns="35137" rIns="0" bIns="0" rtlCol="0">
            <a:spAutoFit/>
          </a:bodyPr>
          <a:lstStyle/>
          <a:p>
            <a:pPr algn="ctr">
              <a:spcBef>
                <a:spcPts val="277"/>
              </a:spcBef>
            </a:pPr>
            <a:r>
              <a:rPr lang="ru-RU" sz="1200" spc="-37" dirty="0">
                <a:solidFill>
                  <a:srgbClr val="FFFFFF"/>
                </a:solidFill>
                <a:latin typeface="Lucida Sans Unicode"/>
                <a:cs typeface="Lucida Sans Unicode"/>
              </a:rPr>
              <a:t>«ҰМҒТСО» АҚ </a:t>
            </a:r>
          </a:p>
          <a:p>
            <a:pPr algn="ctr">
              <a:spcBef>
                <a:spcPts val="277"/>
              </a:spcBef>
            </a:pPr>
            <a:r>
              <a:rPr lang="ru-RU" sz="1200" spc="-37" dirty="0">
                <a:solidFill>
                  <a:srgbClr val="FFFFFF"/>
                </a:solidFill>
                <a:latin typeface="Lucida Sans Unicode"/>
                <a:cs typeface="Lucida Sans Unicode"/>
              </a:rPr>
              <a:t>ААЖ</a:t>
            </a:r>
          </a:p>
        </p:txBody>
      </p:sp>
      <p:sp>
        <p:nvSpPr>
          <p:cNvPr id="12" name="object 12"/>
          <p:cNvSpPr/>
          <p:nvPr/>
        </p:nvSpPr>
        <p:spPr>
          <a:xfrm>
            <a:off x="10405893" y="4134072"/>
            <a:ext cx="1208567" cy="727287"/>
          </a:xfrm>
          <a:custGeom>
            <a:avLst/>
            <a:gdLst/>
            <a:ahLst/>
            <a:cxnLst/>
            <a:rect l="l" t="t" r="r" b="b"/>
            <a:pathLst>
              <a:path w="1743075" h="1090929">
                <a:moveTo>
                  <a:pt x="1390121" y="1090321"/>
                </a:moveTo>
                <a:lnTo>
                  <a:pt x="352418" y="1090321"/>
                </a:lnTo>
                <a:lnTo>
                  <a:pt x="304602" y="1087104"/>
                </a:lnTo>
                <a:lnTo>
                  <a:pt x="258735" y="1077733"/>
                </a:lnTo>
                <a:lnTo>
                  <a:pt x="215244" y="1062626"/>
                </a:lnTo>
                <a:lnTo>
                  <a:pt x="174548" y="1042205"/>
                </a:lnTo>
                <a:lnTo>
                  <a:pt x="137067" y="1016889"/>
                </a:lnTo>
                <a:lnTo>
                  <a:pt x="103221" y="987099"/>
                </a:lnTo>
                <a:lnTo>
                  <a:pt x="73431" y="953253"/>
                </a:lnTo>
                <a:lnTo>
                  <a:pt x="48115" y="915772"/>
                </a:lnTo>
                <a:lnTo>
                  <a:pt x="27694" y="875076"/>
                </a:lnTo>
                <a:lnTo>
                  <a:pt x="12588" y="831585"/>
                </a:lnTo>
                <a:lnTo>
                  <a:pt x="3216" y="785718"/>
                </a:lnTo>
                <a:lnTo>
                  <a:pt x="0" y="737910"/>
                </a:lnTo>
                <a:lnTo>
                  <a:pt x="0" y="352410"/>
                </a:lnTo>
                <a:lnTo>
                  <a:pt x="3216" y="304602"/>
                </a:lnTo>
                <a:lnTo>
                  <a:pt x="12588" y="258736"/>
                </a:lnTo>
                <a:lnTo>
                  <a:pt x="27694" y="215245"/>
                </a:lnTo>
                <a:lnTo>
                  <a:pt x="48115" y="174549"/>
                </a:lnTo>
                <a:lnTo>
                  <a:pt x="73431" y="137068"/>
                </a:lnTo>
                <a:lnTo>
                  <a:pt x="103221" y="103222"/>
                </a:lnTo>
                <a:lnTo>
                  <a:pt x="137067" y="73432"/>
                </a:lnTo>
                <a:lnTo>
                  <a:pt x="174548" y="48116"/>
                </a:lnTo>
                <a:lnTo>
                  <a:pt x="215244" y="27695"/>
                </a:lnTo>
                <a:lnTo>
                  <a:pt x="258735" y="12588"/>
                </a:lnTo>
                <a:lnTo>
                  <a:pt x="304602" y="3217"/>
                </a:lnTo>
                <a:lnTo>
                  <a:pt x="352424" y="0"/>
                </a:lnTo>
                <a:lnTo>
                  <a:pt x="1390116" y="0"/>
                </a:lnTo>
                <a:lnTo>
                  <a:pt x="1437938" y="3217"/>
                </a:lnTo>
                <a:lnTo>
                  <a:pt x="1483804" y="12588"/>
                </a:lnTo>
                <a:lnTo>
                  <a:pt x="1527295" y="27695"/>
                </a:lnTo>
                <a:lnTo>
                  <a:pt x="1567991" y="48116"/>
                </a:lnTo>
                <a:lnTo>
                  <a:pt x="1605472" y="73432"/>
                </a:lnTo>
                <a:lnTo>
                  <a:pt x="1639318" y="103222"/>
                </a:lnTo>
                <a:lnTo>
                  <a:pt x="1669109" y="137068"/>
                </a:lnTo>
                <a:lnTo>
                  <a:pt x="1694424" y="174549"/>
                </a:lnTo>
                <a:lnTo>
                  <a:pt x="1714845" y="215245"/>
                </a:lnTo>
                <a:lnTo>
                  <a:pt x="1729952" y="258736"/>
                </a:lnTo>
                <a:lnTo>
                  <a:pt x="1739324" y="304602"/>
                </a:lnTo>
                <a:lnTo>
                  <a:pt x="1742540" y="352410"/>
                </a:lnTo>
                <a:lnTo>
                  <a:pt x="1742540" y="737910"/>
                </a:lnTo>
                <a:lnTo>
                  <a:pt x="1739324" y="785718"/>
                </a:lnTo>
                <a:lnTo>
                  <a:pt x="1729952" y="831585"/>
                </a:lnTo>
                <a:lnTo>
                  <a:pt x="1714845" y="875076"/>
                </a:lnTo>
                <a:lnTo>
                  <a:pt x="1694424" y="915772"/>
                </a:lnTo>
                <a:lnTo>
                  <a:pt x="1669109" y="953253"/>
                </a:lnTo>
                <a:lnTo>
                  <a:pt x="1639318" y="987099"/>
                </a:lnTo>
                <a:lnTo>
                  <a:pt x="1605472" y="1016889"/>
                </a:lnTo>
                <a:lnTo>
                  <a:pt x="1567991" y="1042205"/>
                </a:lnTo>
                <a:lnTo>
                  <a:pt x="1527295" y="1062626"/>
                </a:lnTo>
                <a:lnTo>
                  <a:pt x="1483804" y="1077733"/>
                </a:lnTo>
                <a:lnTo>
                  <a:pt x="1437938" y="1087104"/>
                </a:lnTo>
                <a:lnTo>
                  <a:pt x="1390121" y="1090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10370982" y="4254228"/>
            <a:ext cx="1222050" cy="404812"/>
          </a:xfrm>
          <a:prstGeom prst="rect">
            <a:avLst/>
          </a:prstGeom>
          <a:ln>
            <a:solidFill>
              <a:srgbClr val="DCE6F2"/>
            </a:solidFill>
          </a:ln>
        </p:spPr>
        <p:txBody>
          <a:bodyPr vert="horz" wrap="square" lIns="0" tIns="35137" rIns="0" bIns="0" rtlCol="0">
            <a:spAutoFit/>
          </a:bodyPr>
          <a:lstStyle/>
          <a:p>
            <a:pPr marL="8467" algn="ctr">
              <a:spcBef>
                <a:spcPts val="277"/>
              </a:spcBef>
              <a:tabLst>
                <a:tab pos="648156" algn="l"/>
                <a:tab pos="876344" algn="l"/>
              </a:tabLs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Сыртқы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Lucida Sans Unicode"/>
                <a:cs typeface="Lucida Sans Unicode"/>
              </a:rPr>
              <a:t>интеграциялар</a:t>
            </a:r>
            <a:endParaRPr sz="1200" dirty="0">
              <a:solidFill>
                <a:schemeClr val="tx2">
                  <a:lumMod val="75000"/>
                </a:schemeClr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18399" y="4479242"/>
            <a:ext cx="38523" cy="50800"/>
            <a:chOff x="15311415" y="6616176"/>
            <a:chExt cx="57785" cy="76200"/>
          </a:xfrm>
        </p:grpSpPr>
        <p:sp>
          <p:nvSpPr>
            <p:cNvPr id="15" name="object 15"/>
            <p:cNvSpPr/>
            <p:nvPr/>
          </p:nvSpPr>
          <p:spPr>
            <a:xfrm>
              <a:off x="15320920" y="6625680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677" y="57145"/>
                  </a:moveTo>
                  <a:lnTo>
                    <a:pt x="0" y="0"/>
                  </a:lnTo>
                  <a:lnTo>
                    <a:pt x="38317" y="28122"/>
                  </a:lnTo>
                  <a:lnTo>
                    <a:pt x="677" y="57145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20920" y="6625680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0" y="0"/>
                  </a:moveTo>
                  <a:lnTo>
                    <a:pt x="38317" y="28122"/>
                  </a:lnTo>
                  <a:lnTo>
                    <a:pt x="677" y="57145"/>
                  </a:lnTo>
                  <a:lnTo>
                    <a:pt x="0" y="0"/>
                  </a:lnTo>
                  <a:close/>
                </a:path>
              </a:pathLst>
            </a:custGeom>
            <a:ln w="1900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57258" y="1115773"/>
            <a:ext cx="4798408" cy="4347919"/>
            <a:chOff x="6593568" y="1581340"/>
            <a:chExt cx="7197613" cy="6521879"/>
          </a:xfrm>
        </p:grpSpPr>
        <p:sp>
          <p:nvSpPr>
            <p:cNvPr id="18" name="object 18"/>
            <p:cNvSpPr/>
            <p:nvPr/>
          </p:nvSpPr>
          <p:spPr>
            <a:xfrm>
              <a:off x="12654597" y="5487786"/>
              <a:ext cx="0" cy="391160"/>
            </a:xfrm>
            <a:custGeom>
              <a:avLst/>
              <a:gdLst/>
              <a:ahLst/>
              <a:cxnLst/>
              <a:rect l="l" t="t" r="r" b="b"/>
              <a:pathLst>
                <a:path h="391160">
                  <a:moveTo>
                    <a:pt x="0" y="390829"/>
                  </a:moveTo>
                  <a:lnTo>
                    <a:pt x="0" y="0"/>
                  </a:lnTo>
                </a:path>
              </a:pathLst>
            </a:custGeom>
            <a:ln w="18988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26022" y="5440315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57149" y="37976"/>
                  </a:moveTo>
                  <a:lnTo>
                    <a:pt x="0" y="37976"/>
                  </a:lnTo>
                  <a:lnTo>
                    <a:pt x="28574" y="0"/>
                  </a:lnTo>
                  <a:lnTo>
                    <a:pt x="57149" y="37976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26022" y="5440315"/>
              <a:ext cx="57150" cy="38100"/>
            </a:xfrm>
            <a:custGeom>
              <a:avLst/>
              <a:gdLst/>
              <a:ahLst/>
              <a:cxnLst/>
              <a:rect l="l" t="t" r="r" b="b"/>
              <a:pathLst>
                <a:path w="57150" h="38100">
                  <a:moveTo>
                    <a:pt x="0" y="37976"/>
                  </a:moveTo>
                  <a:lnTo>
                    <a:pt x="28574" y="0"/>
                  </a:lnTo>
                  <a:lnTo>
                    <a:pt x="57149" y="37976"/>
                  </a:lnTo>
                  <a:lnTo>
                    <a:pt x="0" y="37976"/>
                  </a:lnTo>
                  <a:close/>
                </a:path>
              </a:pathLst>
            </a:custGeom>
            <a:ln w="19031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54614" y="7493143"/>
              <a:ext cx="0" cy="561975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561779"/>
                  </a:lnTo>
                </a:path>
              </a:pathLst>
            </a:custGeom>
            <a:ln w="19122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26039" y="8064484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0" y="0"/>
                  </a:moveTo>
                  <a:lnTo>
                    <a:pt x="57149" y="0"/>
                  </a:lnTo>
                  <a:lnTo>
                    <a:pt x="28574" y="38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26039" y="8064484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57149" y="0"/>
                  </a:moveTo>
                  <a:lnTo>
                    <a:pt x="28574" y="38244"/>
                  </a:lnTo>
                  <a:lnTo>
                    <a:pt x="0" y="0"/>
                  </a:lnTo>
                  <a:lnTo>
                    <a:pt x="57149" y="0"/>
                  </a:lnTo>
                  <a:close/>
                </a:path>
              </a:pathLst>
            </a:custGeom>
            <a:ln w="19072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18516" y="1581340"/>
              <a:ext cx="2272665" cy="1952625"/>
            </a:xfrm>
            <a:custGeom>
              <a:avLst/>
              <a:gdLst/>
              <a:ahLst/>
              <a:cxnLst/>
              <a:rect l="l" t="t" r="r" b="b"/>
              <a:pathLst>
                <a:path w="2272665" h="1952625">
                  <a:moveTo>
                    <a:pt x="1919832" y="1952624"/>
                  </a:moveTo>
                  <a:lnTo>
                    <a:pt x="352423" y="1952624"/>
                  </a:lnTo>
                  <a:lnTo>
                    <a:pt x="306099" y="1949568"/>
                  </a:lnTo>
                  <a:lnTo>
                    <a:pt x="260961" y="1940550"/>
                  </a:lnTo>
                  <a:lnTo>
                    <a:pt x="217556" y="1925797"/>
                  </a:lnTo>
                  <a:lnTo>
                    <a:pt x="176432" y="1905537"/>
                  </a:lnTo>
                  <a:lnTo>
                    <a:pt x="138138" y="1879996"/>
                  </a:lnTo>
                  <a:lnTo>
                    <a:pt x="103221" y="1849401"/>
                  </a:lnTo>
                  <a:lnTo>
                    <a:pt x="72626" y="1814484"/>
                  </a:lnTo>
                  <a:lnTo>
                    <a:pt x="47085" y="1776190"/>
                  </a:lnTo>
                  <a:lnTo>
                    <a:pt x="26825" y="1735067"/>
                  </a:lnTo>
                  <a:lnTo>
                    <a:pt x="12072" y="1691662"/>
                  </a:lnTo>
                  <a:lnTo>
                    <a:pt x="3054" y="1646523"/>
                  </a:lnTo>
                  <a:lnTo>
                    <a:pt x="0" y="1600223"/>
                  </a:lnTo>
                  <a:lnTo>
                    <a:pt x="0" y="352401"/>
                  </a:lnTo>
                  <a:lnTo>
                    <a:pt x="3054" y="306100"/>
                  </a:lnTo>
                  <a:lnTo>
                    <a:pt x="12072" y="260962"/>
                  </a:lnTo>
                  <a:lnTo>
                    <a:pt x="26825" y="217557"/>
                  </a:lnTo>
                  <a:lnTo>
                    <a:pt x="47085" y="176434"/>
                  </a:lnTo>
                  <a:lnTo>
                    <a:pt x="72626" y="138140"/>
                  </a:lnTo>
                  <a:lnTo>
                    <a:pt x="103221" y="103222"/>
                  </a:lnTo>
                  <a:lnTo>
                    <a:pt x="138138" y="72627"/>
                  </a:lnTo>
                  <a:lnTo>
                    <a:pt x="176432" y="47086"/>
                  </a:lnTo>
                  <a:lnTo>
                    <a:pt x="217556" y="26826"/>
                  </a:lnTo>
                  <a:lnTo>
                    <a:pt x="260961" y="12074"/>
                  </a:lnTo>
                  <a:lnTo>
                    <a:pt x="306099" y="3056"/>
                  </a:lnTo>
                  <a:lnTo>
                    <a:pt x="352423" y="0"/>
                  </a:lnTo>
                  <a:lnTo>
                    <a:pt x="1919832" y="0"/>
                  </a:lnTo>
                  <a:lnTo>
                    <a:pt x="1966156" y="3056"/>
                  </a:lnTo>
                  <a:lnTo>
                    <a:pt x="2011294" y="12074"/>
                  </a:lnTo>
                  <a:lnTo>
                    <a:pt x="2054699" y="26826"/>
                  </a:lnTo>
                  <a:lnTo>
                    <a:pt x="2095822" y="47086"/>
                  </a:lnTo>
                  <a:lnTo>
                    <a:pt x="2134116" y="72627"/>
                  </a:lnTo>
                  <a:lnTo>
                    <a:pt x="2169034" y="103222"/>
                  </a:lnTo>
                  <a:lnTo>
                    <a:pt x="2199629" y="138140"/>
                  </a:lnTo>
                  <a:lnTo>
                    <a:pt x="2225169" y="176434"/>
                  </a:lnTo>
                  <a:lnTo>
                    <a:pt x="2245430" y="217557"/>
                  </a:lnTo>
                  <a:lnTo>
                    <a:pt x="2260182" y="260962"/>
                  </a:lnTo>
                  <a:lnTo>
                    <a:pt x="2269200" y="306100"/>
                  </a:lnTo>
                  <a:lnTo>
                    <a:pt x="2272255" y="352401"/>
                  </a:lnTo>
                  <a:lnTo>
                    <a:pt x="2272255" y="1600223"/>
                  </a:lnTo>
                  <a:lnTo>
                    <a:pt x="2269200" y="1646523"/>
                  </a:lnTo>
                  <a:lnTo>
                    <a:pt x="2260182" y="1691662"/>
                  </a:lnTo>
                  <a:lnTo>
                    <a:pt x="2245430" y="1735067"/>
                  </a:lnTo>
                  <a:lnTo>
                    <a:pt x="2225169" y="1776190"/>
                  </a:lnTo>
                  <a:lnTo>
                    <a:pt x="2199629" y="1814484"/>
                  </a:lnTo>
                  <a:lnTo>
                    <a:pt x="2169034" y="1849401"/>
                  </a:lnTo>
                  <a:lnTo>
                    <a:pt x="2134116" y="1879996"/>
                  </a:lnTo>
                  <a:lnTo>
                    <a:pt x="2095822" y="1905537"/>
                  </a:lnTo>
                  <a:lnTo>
                    <a:pt x="2054699" y="1925797"/>
                  </a:lnTo>
                  <a:lnTo>
                    <a:pt x="2011294" y="1940550"/>
                  </a:lnTo>
                  <a:lnTo>
                    <a:pt x="1966156" y="1949568"/>
                  </a:lnTo>
                  <a:lnTo>
                    <a:pt x="1919832" y="1952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3568" y="5330276"/>
              <a:ext cx="34290" cy="2095500"/>
            </a:xfrm>
            <a:custGeom>
              <a:avLst/>
              <a:gdLst/>
              <a:ahLst/>
              <a:cxnLst/>
              <a:rect l="l" t="t" r="r" b="b"/>
              <a:pathLst>
                <a:path w="34290" h="2095500">
                  <a:moveTo>
                    <a:pt x="0" y="0"/>
                  </a:moveTo>
                  <a:lnTo>
                    <a:pt x="33797" y="2095307"/>
                  </a:lnTo>
                </a:path>
              </a:pathLst>
            </a:custGeom>
            <a:ln w="19052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598947" y="7434648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0" y="921"/>
                  </a:moveTo>
                  <a:lnTo>
                    <a:pt x="57142" y="0"/>
                  </a:lnTo>
                  <a:lnTo>
                    <a:pt x="29185" y="38561"/>
                  </a:lnTo>
                  <a:lnTo>
                    <a:pt x="0" y="921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598947" y="7434648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57142" y="0"/>
                  </a:moveTo>
                  <a:lnTo>
                    <a:pt x="29185" y="38561"/>
                  </a:lnTo>
                  <a:lnTo>
                    <a:pt x="0" y="921"/>
                  </a:lnTo>
                  <a:lnTo>
                    <a:pt x="57142" y="0"/>
                  </a:lnTo>
                  <a:close/>
                </a:path>
              </a:pathLst>
            </a:custGeom>
            <a:ln w="19050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61848" y="1213973"/>
            <a:ext cx="1181352" cy="106345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599"/>
              </a:lnSpc>
              <a:spcBef>
                <a:spcPts val="67"/>
              </a:spcBef>
            </a:pP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Ғылыми-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техникалық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қызмет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субъектілерінің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модулі</a:t>
            </a:r>
            <a:endParaRPr lang="ru-RU" sz="1200" spc="-3" dirty="0">
              <a:solidFill>
                <a:srgbClr val="343B57"/>
              </a:solidFill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28167" y="2740768"/>
            <a:ext cx="1515110" cy="1092200"/>
          </a:xfrm>
          <a:custGeom>
            <a:avLst/>
            <a:gdLst/>
            <a:ahLst/>
            <a:cxnLst/>
            <a:rect l="l" t="t" r="r" b="b"/>
            <a:pathLst>
              <a:path w="2272665" h="1638300">
                <a:moveTo>
                  <a:pt x="1919834" y="1638299"/>
                </a:moveTo>
                <a:lnTo>
                  <a:pt x="352422" y="1638299"/>
                </a:lnTo>
                <a:lnTo>
                  <a:pt x="304602" y="1635082"/>
                </a:lnTo>
                <a:lnTo>
                  <a:pt x="258735" y="1625710"/>
                </a:lnTo>
                <a:lnTo>
                  <a:pt x="215244" y="1610604"/>
                </a:lnTo>
                <a:lnTo>
                  <a:pt x="174548" y="1590183"/>
                </a:lnTo>
                <a:lnTo>
                  <a:pt x="137067" y="1564867"/>
                </a:lnTo>
                <a:lnTo>
                  <a:pt x="103222" y="1535076"/>
                </a:lnTo>
                <a:lnTo>
                  <a:pt x="73431" y="1501231"/>
                </a:lnTo>
                <a:lnTo>
                  <a:pt x="48115" y="1463750"/>
                </a:lnTo>
                <a:lnTo>
                  <a:pt x="27694" y="1423054"/>
                </a:lnTo>
                <a:lnTo>
                  <a:pt x="12588" y="1379563"/>
                </a:lnTo>
                <a:lnTo>
                  <a:pt x="3216" y="1333696"/>
                </a:lnTo>
                <a:lnTo>
                  <a:pt x="0" y="1285885"/>
                </a:lnTo>
                <a:lnTo>
                  <a:pt x="0" y="352414"/>
                </a:lnTo>
                <a:lnTo>
                  <a:pt x="3216" y="304602"/>
                </a:lnTo>
                <a:lnTo>
                  <a:pt x="12588" y="258736"/>
                </a:lnTo>
                <a:lnTo>
                  <a:pt x="27694" y="215245"/>
                </a:lnTo>
                <a:lnTo>
                  <a:pt x="48115" y="174549"/>
                </a:lnTo>
                <a:lnTo>
                  <a:pt x="73431" y="137068"/>
                </a:lnTo>
                <a:lnTo>
                  <a:pt x="103222" y="103222"/>
                </a:lnTo>
                <a:lnTo>
                  <a:pt x="137067" y="73431"/>
                </a:lnTo>
                <a:lnTo>
                  <a:pt x="174548" y="48116"/>
                </a:lnTo>
                <a:lnTo>
                  <a:pt x="215244" y="27695"/>
                </a:lnTo>
                <a:lnTo>
                  <a:pt x="258735" y="12588"/>
                </a:lnTo>
                <a:lnTo>
                  <a:pt x="304602" y="3216"/>
                </a:lnTo>
                <a:lnTo>
                  <a:pt x="352420" y="0"/>
                </a:lnTo>
                <a:lnTo>
                  <a:pt x="1919836" y="0"/>
                </a:lnTo>
                <a:lnTo>
                  <a:pt x="1967654" y="3216"/>
                </a:lnTo>
                <a:lnTo>
                  <a:pt x="2013521" y="12588"/>
                </a:lnTo>
                <a:lnTo>
                  <a:pt x="2057012" y="27695"/>
                </a:lnTo>
                <a:lnTo>
                  <a:pt x="2097708" y="48116"/>
                </a:lnTo>
                <a:lnTo>
                  <a:pt x="2135189" y="73431"/>
                </a:lnTo>
                <a:lnTo>
                  <a:pt x="2169035" y="103222"/>
                </a:lnTo>
                <a:lnTo>
                  <a:pt x="2198825" y="137068"/>
                </a:lnTo>
                <a:lnTo>
                  <a:pt x="2224141" y="174549"/>
                </a:lnTo>
                <a:lnTo>
                  <a:pt x="2244562" y="215245"/>
                </a:lnTo>
                <a:lnTo>
                  <a:pt x="2259669" y="258736"/>
                </a:lnTo>
                <a:lnTo>
                  <a:pt x="2269040" y="304602"/>
                </a:lnTo>
                <a:lnTo>
                  <a:pt x="2272257" y="352414"/>
                </a:lnTo>
                <a:lnTo>
                  <a:pt x="2272257" y="1285885"/>
                </a:lnTo>
                <a:lnTo>
                  <a:pt x="2269040" y="1333696"/>
                </a:lnTo>
                <a:lnTo>
                  <a:pt x="2259669" y="1379563"/>
                </a:lnTo>
                <a:lnTo>
                  <a:pt x="2244562" y="1423054"/>
                </a:lnTo>
                <a:lnTo>
                  <a:pt x="2224141" y="1463750"/>
                </a:lnTo>
                <a:lnTo>
                  <a:pt x="2198825" y="1501231"/>
                </a:lnTo>
                <a:lnTo>
                  <a:pt x="2169035" y="1535076"/>
                </a:lnTo>
                <a:lnTo>
                  <a:pt x="2135189" y="1564867"/>
                </a:lnTo>
                <a:lnTo>
                  <a:pt x="2097708" y="1590183"/>
                </a:lnTo>
                <a:lnTo>
                  <a:pt x="2057012" y="1610604"/>
                </a:lnTo>
                <a:lnTo>
                  <a:pt x="2013521" y="1625710"/>
                </a:lnTo>
                <a:lnTo>
                  <a:pt x="1967654" y="1635082"/>
                </a:lnTo>
                <a:lnTo>
                  <a:pt x="1919834" y="163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0" name="object 30"/>
          <p:cNvGrpSpPr/>
          <p:nvPr/>
        </p:nvGrpSpPr>
        <p:grpSpPr>
          <a:xfrm>
            <a:off x="5544292" y="2417397"/>
            <a:ext cx="2979420" cy="1156123"/>
            <a:chOff x="8224119" y="3533775"/>
            <a:chExt cx="4469130" cy="1734185"/>
          </a:xfrm>
        </p:grpSpPr>
        <p:sp>
          <p:nvSpPr>
            <p:cNvPr id="31" name="object 31"/>
            <p:cNvSpPr/>
            <p:nvPr/>
          </p:nvSpPr>
          <p:spPr>
            <a:xfrm>
              <a:off x="12654600" y="3590937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4893"/>
                  </a:moveTo>
                  <a:lnTo>
                    <a:pt x="0" y="0"/>
                  </a:lnTo>
                </a:path>
              </a:pathLst>
            </a:custGeom>
            <a:ln w="19054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2626025" y="3543300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57149" y="38109"/>
                  </a:moveTo>
                  <a:lnTo>
                    <a:pt x="0" y="38109"/>
                  </a:lnTo>
                  <a:lnTo>
                    <a:pt x="28574" y="0"/>
                  </a:lnTo>
                  <a:lnTo>
                    <a:pt x="57149" y="38109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26025" y="3543300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0" y="38109"/>
                  </a:moveTo>
                  <a:lnTo>
                    <a:pt x="28574" y="0"/>
                  </a:lnTo>
                  <a:lnTo>
                    <a:pt x="57149" y="38109"/>
                  </a:lnTo>
                  <a:lnTo>
                    <a:pt x="0" y="38109"/>
                  </a:lnTo>
                  <a:close/>
                </a:path>
              </a:pathLst>
            </a:custGeom>
            <a:ln w="19051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224119" y="4257908"/>
              <a:ext cx="2272665" cy="1009650"/>
            </a:xfrm>
            <a:custGeom>
              <a:avLst/>
              <a:gdLst/>
              <a:ahLst/>
              <a:cxnLst/>
              <a:rect l="l" t="t" r="r" b="b"/>
              <a:pathLst>
                <a:path w="2272665" h="1009650">
                  <a:moveTo>
                    <a:pt x="1919834" y="1009649"/>
                  </a:moveTo>
                  <a:lnTo>
                    <a:pt x="352422" y="1009649"/>
                  </a:lnTo>
                  <a:lnTo>
                    <a:pt x="304602" y="1006432"/>
                  </a:lnTo>
                  <a:lnTo>
                    <a:pt x="258735" y="997060"/>
                  </a:lnTo>
                  <a:lnTo>
                    <a:pt x="215244" y="981954"/>
                  </a:lnTo>
                  <a:lnTo>
                    <a:pt x="174548" y="961533"/>
                  </a:lnTo>
                  <a:lnTo>
                    <a:pt x="137067" y="936217"/>
                  </a:lnTo>
                  <a:lnTo>
                    <a:pt x="103222" y="906426"/>
                  </a:lnTo>
                  <a:lnTo>
                    <a:pt x="73431" y="872581"/>
                  </a:lnTo>
                  <a:lnTo>
                    <a:pt x="48115" y="835100"/>
                  </a:lnTo>
                  <a:lnTo>
                    <a:pt x="27694" y="794404"/>
                  </a:lnTo>
                  <a:lnTo>
                    <a:pt x="12588" y="750913"/>
                  </a:lnTo>
                  <a:lnTo>
                    <a:pt x="3216" y="705046"/>
                  </a:lnTo>
                  <a:lnTo>
                    <a:pt x="0" y="657237"/>
                  </a:lnTo>
                  <a:lnTo>
                    <a:pt x="0" y="352411"/>
                  </a:lnTo>
                  <a:lnTo>
                    <a:pt x="3216" y="304602"/>
                  </a:lnTo>
                  <a:lnTo>
                    <a:pt x="12588" y="258736"/>
                  </a:lnTo>
                  <a:lnTo>
                    <a:pt x="27694" y="215244"/>
                  </a:lnTo>
                  <a:lnTo>
                    <a:pt x="48115" y="174549"/>
                  </a:lnTo>
                  <a:lnTo>
                    <a:pt x="73431" y="137068"/>
                  </a:lnTo>
                  <a:lnTo>
                    <a:pt x="103222" y="103222"/>
                  </a:lnTo>
                  <a:lnTo>
                    <a:pt x="137067" y="73431"/>
                  </a:lnTo>
                  <a:lnTo>
                    <a:pt x="174548" y="48116"/>
                  </a:lnTo>
                  <a:lnTo>
                    <a:pt x="215244" y="27694"/>
                  </a:lnTo>
                  <a:lnTo>
                    <a:pt x="258735" y="12588"/>
                  </a:lnTo>
                  <a:lnTo>
                    <a:pt x="304602" y="3216"/>
                  </a:lnTo>
                  <a:lnTo>
                    <a:pt x="352419" y="0"/>
                  </a:lnTo>
                  <a:lnTo>
                    <a:pt x="1919837" y="0"/>
                  </a:lnTo>
                  <a:lnTo>
                    <a:pt x="1967654" y="3216"/>
                  </a:lnTo>
                  <a:lnTo>
                    <a:pt x="2013521" y="12588"/>
                  </a:lnTo>
                  <a:lnTo>
                    <a:pt x="2057012" y="27694"/>
                  </a:lnTo>
                  <a:lnTo>
                    <a:pt x="2097708" y="48116"/>
                  </a:lnTo>
                  <a:lnTo>
                    <a:pt x="2135189" y="73431"/>
                  </a:lnTo>
                  <a:lnTo>
                    <a:pt x="2169034" y="103222"/>
                  </a:lnTo>
                  <a:lnTo>
                    <a:pt x="2198825" y="137068"/>
                  </a:lnTo>
                  <a:lnTo>
                    <a:pt x="2224141" y="174549"/>
                  </a:lnTo>
                  <a:lnTo>
                    <a:pt x="2244562" y="215244"/>
                  </a:lnTo>
                  <a:lnTo>
                    <a:pt x="2259668" y="258736"/>
                  </a:lnTo>
                  <a:lnTo>
                    <a:pt x="2269040" y="304602"/>
                  </a:lnTo>
                  <a:lnTo>
                    <a:pt x="2272257" y="352411"/>
                  </a:lnTo>
                  <a:lnTo>
                    <a:pt x="2272257" y="657237"/>
                  </a:lnTo>
                  <a:lnTo>
                    <a:pt x="2269040" y="705046"/>
                  </a:lnTo>
                  <a:lnTo>
                    <a:pt x="2259668" y="750913"/>
                  </a:lnTo>
                  <a:lnTo>
                    <a:pt x="2244562" y="794404"/>
                  </a:lnTo>
                  <a:lnTo>
                    <a:pt x="2224141" y="835100"/>
                  </a:lnTo>
                  <a:lnTo>
                    <a:pt x="2198825" y="872581"/>
                  </a:lnTo>
                  <a:lnTo>
                    <a:pt x="2169034" y="906426"/>
                  </a:lnTo>
                  <a:lnTo>
                    <a:pt x="2135189" y="936217"/>
                  </a:lnTo>
                  <a:lnTo>
                    <a:pt x="2097708" y="961533"/>
                  </a:lnTo>
                  <a:lnTo>
                    <a:pt x="2057012" y="981954"/>
                  </a:lnTo>
                  <a:lnTo>
                    <a:pt x="2013521" y="997060"/>
                  </a:lnTo>
                  <a:lnTo>
                    <a:pt x="1967654" y="1006432"/>
                  </a:lnTo>
                  <a:lnTo>
                    <a:pt x="1919834" y="1009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137011" y="2819902"/>
            <a:ext cx="1102783" cy="6387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599"/>
              </a:lnSpc>
              <a:spcBef>
                <a:spcPts val="67"/>
              </a:spcBef>
            </a:pP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Конкурстық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құжаттаманы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құру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модулі</a:t>
            </a:r>
            <a:endParaRPr sz="1200" dirty="0">
              <a:latin typeface="Lucida Sans Unicode"/>
              <a:cs typeface="Lucida Sans Unicode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801152" y="3217891"/>
            <a:ext cx="103148" cy="45751"/>
            <a:chOff x="14765241" y="4735828"/>
            <a:chExt cx="154724" cy="68627"/>
          </a:xfrm>
        </p:grpSpPr>
        <p:sp>
          <p:nvSpPr>
            <p:cNvPr id="37" name="object 37"/>
            <p:cNvSpPr/>
            <p:nvPr/>
          </p:nvSpPr>
          <p:spPr>
            <a:xfrm>
              <a:off x="14765241" y="4735828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80" y="57149"/>
                  </a:moveTo>
                  <a:lnTo>
                    <a:pt x="0" y="0"/>
                  </a:lnTo>
                  <a:lnTo>
                    <a:pt x="38255" y="28520"/>
                  </a:lnTo>
                  <a:lnTo>
                    <a:pt x="80" y="57149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65241" y="4735875"/>
              <a:ext cx="154724" cy="6858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0" y="0"/>
                  </a:moveTo>
                  <a:lnTo>
                    <a:pt x="38255" y="28520"/>
                  </a:lnTo>
                  <a:lnTo>
                    <a:pt x="80" y="57149"/>
                  </a:lnTo>
                  <a:lnTo>
                    <a:pt x="0" y="0"/>
                  </a:lnTo>
                  <a:close/>
                </a:path>
              </a:pathLst>
            </a:custGeom>
            <a:ln w="1908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56259" y="3002264"/>
            <a:ext cx="1599514" cy="430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08290" algn="ctr">
              <a:lnSpc>
                <a:spcPct val="114599"/>
              </a:lnSpc>
              <a:spcBef>
                <a:spcPts val="67"/>
              </a:spcBef>
            </a:pPr>
            <a:r>
              <a:rPr sz="1200" spc="5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Р</a:t>
            </a:r>
            <a:r>
              <a:rPr sz="1200" spc="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е</a:t>
            </a:r>
            <a:r>
              <a:rPr sz="1200" spc="-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п</a:t>
            </a:r>
            <a:r>
              <a:rPr sz="1200" spc="-1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о</a:t>
            </a:r>
            <a:r>
              <a:rPr sz="1200" spc="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з</a:t>
            </a:r>
            <a:r>
              <a:rPr sz="1200" spc="1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и</a:t>
            </a:r>
            <a:r>
              <a:rPr sz="1200" spc="-2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т</a:t>
            </a:r>
            <a:r>
              <a:rPr sz="1200" spc="-1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о</a:t>
            </a:r>
            <a:r>
              <a:rPr sz="1200" spc="-2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р</a:t>
            </a:r>
            <a:r>
              <a:rPr sz="1200" spc="1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и</a:t>
            </a:r>
            <a:r>
              <a:rPr sz="1200" spc="17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й</a:t>
            </a:r>
            <a:r>
              <a:rPr lang="kk-KZ" sz="1200" spc="17" dirty="0">
                <a:solidFill>
                  <a:srgbClr val="343B57"/>
                </a:solidFill>
                <a:latin typeface="Lucida Sans Unicode"/>
                <a:cs typeface="Lucida Sans Unicode"/>
              </a:rPr>
              <a:t>лер модулі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67310" y="5478432"/>
            <a:ext cx="1515110" cy="726863"/>
          </a:xfrm>
          <a:custGeom>
            <a:avLst/>
            <a:gdLst/>
            <a:ahLst/>
            <a:cxnLst/>
            <a:rect l="l" t="t" r="r" b="b"/>
            <a:pathLst>
              <a:path w="2272665" h="1090295">
                <a:moveTo>
                  <a:pt x="1967458" y="1090174"/>
                </a:moveTo>
                <a:lnTo>
                  <a:pt x="304799" y="1090174"/>
                </a:lnTo>
                <a:lnTo>
                  <a:pt x="256830" y="1086377"/>
                </a:lnTo>
                <a:lnTo>
                  <a:pt x="210474" y="1075212"/>
                </a:lnTo>
                <a:lnTo>
                  <a:pt x="166551" y="1057019"/>
                </a:lnTo>
                <a:lnTo>
                  <a:pt x="125877" y="1032135"/>
                </a:lnTo>
                <a:lnTo>
                  <a:pt x="89273" y="1000900"/>
                </a:lnTo>
                <a:lnTo>
                  <a:pt x="58039" y="964296"/>
                </a:lnTo>
                <a:lnTo>
                  <a:pt x="33155" y="923623"/>
                </a:lnTo>
                <a:lnTo>
                  <a:pt x="14961" y="879699"/>
                </a:lnTo>
                <a:lnTo>
                  <a:pt x="3796" y="833343"/>
                </a:lnTo>
                <a:lnTo>
                  <a:pt x="0" y="785378"/>
                </a:lnTo>
                <a:lnTo>
                  <a:pt x="0" y="304796"/>
                </a:lnTo>
                <a:lnTo>
                  <a:pt x="3796" y="256830"/>
                </a:lnTo>
                <a:lnTo>
                  <a:pt x="14961" y="210475"/>
                </a:lnTo>
                <a:lnTo>
                  <a:pt x="33155" y="166551"/>
                </a:lnTo>
                <a:lnTo>
                  <a:pt x="58039" y="125877"/>
                </a:lnTo>
                <a:lnTo>
                  <a:pt x="89273" y="89273"/>
                </a:lnTo>
                <a:lnTo>
                  <a:pt x="125877" y="58039"/>
                </a:lnTo>
                <a:lnTo>
                  <a:pt x="166551" y="33155"/>
                </a:lnTo>
                <a:lnTo>
                  <a:pt x="210474" y="14961"/>
                </a:lnTo>
                <a:lnTo>
                  <a:pt x="256830" y="3796"/>
                </a:lnTo>
                <a:lnTo>
                  <a:pt x="304799" y="0"/>
                </a:lnTo>
                <a:lnTo>
                  <a:pt x="1967458" y="0"/>
                </a:lnTo>
                <a:lnTo>
                  <a:pt x="2015427" y="3796"/>
                </a:lnTo>
                <a:lnTo>
                  <a:pt x="2061783" y="14961"/>
                </a:lnTo>
                <a:lnTo>
                  <a:pt x="2105707" y="33155"/>
                </a:lnTo>
                <a:lnTo>
                  <a:pt x="2146380" y="58039"/>
                </a:lnTo>
                <a:lnTo>
                  <a:pt x="2182984" y="89273"/>
                </a:lnTo>
                <a:lnTo>
                  <a:pt x="2214218" y="125877"/>
                </a:lnTo>
                <a:lnTo>
                  <a:pt x="2239102" y="166551"/>
                </a:lnTo>
                <a:lnTo>
                  <a:pt x="2257296" y="210475"/>
                </a:lnTo>
                <a:lnTo>
                  <a:pt x="2268461" y="256830"/>
                </a:lnTo>
                <a:lnTo>
                  <a:pt x="2272258" y="304796"/>
                </a:lnTo>
                <a:lnTo>
                  <a:pt x="2272258" y="785378"/>
                </a:lnTo>
                <a:lnTo>
                  <a:pt x="2268461" y="833343"/>
                </a:lnTo>
                <a:lnTo>
                  <a:pt x="2257296" y="879699"/>
                </a:lnTo>
                <a:lnTo>
                  <a:pt x="2239102" y="923623"/>
                </a:lnTo>
                <a:lnTo>
                  <a:pt x="2214218" y="964296"/>
                </a:lnTo>
                <a:lnTo>
                  <a:pt x="2182984" y="1000900"/>
                </a:lnTo>
                <a:lnTo>
                  <a:pt x="2146380" y="1032135"/>
                </a:lnTo>
                <a:lnTo>
                  <a:pt x="2105707" y="1057019"/>
                </a:lnTo>
                <a:lnTo>
                  <a:pt x="2061783" y="1075212"/>
                </a:lnTo>
                <a:lnTo>
                  <a:pt x="2015427" y="1086377"/>
                </a:lnTo>
                <a:lnTo>
                  <a:pt x="1967458" y="109017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 txBox="1"/>
          <p:nvPr/>
        </p:nvSpPr>
        <p:spPr>
          <a:xfrm>
            <a:off x="5807534" y="5603651"/>
            <a:ext cx="1125704" cy="4263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146057" algn="ctr">
              <a:lnSpc>
                <a:spcPct val="114599"/>
              </a:lnSpc>
              <a:spcBef>
                <a:spcPts val="67"/>
              </a:spcBef>
            </a:pPr>
            <a:r>
              <a:rPr lang="kk-KZ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Сараптама м</a:t>
            </a:r>
            <a:r>
              <a:rPr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одул</a:t>
            </a:r>
            <a:r>
              <a:rPr lang="kk-KZ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і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813801" y="5400499"/>
            <a:ext cx="1635760" cy="882650"/>
          </a:xfrm>
          <a:custGeom>
            <a:avLst/>
            <a:gdLst/>
            <a:ahLst/>
            <a:cxnLst/>
            <a:rect l="l" t="t" r="r" b="b"/>
            <a:pathLst>
              <a:path w="2453640" h="1323975">
                <a:moveTo>
                  <a:pt x="2148557" y="1323974"/>
                </a:moveTo>
                <a:lnTo>
                  <a:pt x="304795" y="1323974"/>
                </a:lnTo>
                <a:lnTo>
                  <a:pt x="256830" y="1320178"/>
                </a:lnTo>
                <a:lnTo>
                  <a:pt x="210475" y="1309013"/>
                </a:lnTo>
                <a:lnTo>
                  <a:pt x="166551" y="1290819"/>
                </a:lnTo>
                <a:lnTo>
                  <a:pt x="125877" y="1265935"/>
                </a:lnTo>
                <a:lnTo>
                  <a:pt x="89274" y="1234700"/>
                </a:lnTo>
                <a:lnTo>
                  <a:pt x="58039" y="1198096"/>
                </a:lnTo>
                <a:lnTo>
                  <a:pt x="33155" y="1157423"/>
                </a:lnTo>
                <a:lnTo>
                  <a:pt x="14961" y="1113499"/>
                </a:lnTo>
                <a:lnTo>
                  <a:pt x="3796" y="1067144"/>
                </a:lnTo>
                <a:lnTo>
                  <a:pt x="0" y="1019179"/>
                </a:lnTo>
                <a:lnTo>
                  <a:pt x="0" y="304796"/>
                </a:lnTo>
                <a:lnTo>
                  <a:pt x="3796" y="256830"/>
                </a:lnTo>
                <a:lnTo>
                  <a:pt x="14961" y="210474"/>
                </a:lnTo>
                <a:lnTo>
                  <a:pt x="33155" y="166551"/>
                </a:lnTo>
                <a:lnTo>
                  <a:pt x="58039" y="125877"/>
                </a:lnTo>
                <a:lnTo>
                  <a:pt x="89274" y="89273"/>
                </a:lnTo>
                <a:lnTo>
                  <a:pt x="125877" y="58039"/>
                </a:lnTo>
                <a:lnTo>
                  <a:pt x="166551" y="33155"/>
                </a:lnTo>
                <a:lnTo>
                  <a:pt x="210475" y="14961"/>
                </a:lnTo>
                <a:lnTo>
                  <a:pt x="256830" y="3796"/>
                </a:lnTo>
                <a:lnTo>
                  <a:pt x="304799" y="0"/>
                </a:lnTo>
                <a:lnTo>
                  <a:pt x="2148553" y="0"/>
                </a:lnTo>
                <a:lnTo>
                  <a:pt x="2196522" y="3796"/>
                </a:lnTo>
                <a:lnTo>
                  <a:pt x="2242878" y="14961"/>
                </a:lnTo>
                <a:lnTo>
                  <a:pt x="2286802" y="33155"/>
                </a:lnTo>
                <a:lnTo>
                  <a:pt x="2327475" y="58039"/>
                </a:lnTo>
                <a:lnTo>
                  <a:pt x="2364079" y="89273"/>
                </a:lnTo>
                <a:lnTo>
                  <a:pt x="2395314" y="125877"/>
                </a:lnTo>
                <a:lnTo>
                  <a:pt x="2420197" y="166551"/>
                </a:lnTo>
                <a:lnTo>
                  <a:pt x="2438391" y="210474"/>
                </a:lnTo>
                <a:lnTo>
                  <a:pt x="2449556" y="256830"/>
                </a:lnTo>
                <a:lnTo>
                  <a:pt x="2453353" y="304796"/>
                </a:lnTo>
                <a:lnTo>
                  <a:pt x="2453353" y="1019179"/>
                </a:lnTo>
                <a:lnTo>
                  <a:pt x="2449556" y="1067144"/>
                </a:lnTo>
                <a:lnTo>
                  <a:pt x="2438391" y="1113499"/>
                </a:lnTo>
                <a:lnTo>
                  <a:pt x="2420197" y="1157423"/>
                </a:lnTo>
                <a:lnTo>
                  <a:pt x="2395314" y="1198096"/>
                </a:lnTo>
                <a:lnTo>
                  <a:pt x="2364079" y="1234700"/>
                </a:lnTo>
                <a:lnTo>
                  <a:pt x="2327475" y="1265935"/>
                </a:lnTo>
                <a:lnTo>
                  <a:pt x="2286802" y="1290819"/>
                </a:lnTo>
                <a:lnTo>
                  <a:pt x="2242878" y="1309013"/>
                </a:lnTo>
                <a:lnTo>
                  <a:pt x="2196522" y="1320178"/>
                </a:lnTo>
                <a:lnTo>
                  <a:pt x="2148557" y="132397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3" name="object 43"/>
          <p:cNvGrpSpPr/>
          <p:nvPr/>
        </p:nvGrpSpPr>
        <p:grpSpPr>
          <a:xfrm>
            <a:off x="3876338" y="2881803"/>
            <a:ext cx="3959860" cy="2979843"/>
            <a:chOff x="5722188" y="4230384"/>
            <a:chExt cx="5939790" cy="4469765"/>
          </a:xfrm>
        </p:grpSpPr>
        <p:sp>
          <p:nvSpPr>
            <p:cNvPr id="44" name="object 44"/>
            <p:cNvSpPr/>
            <p:nvPr/>
          </p:nvSpPr>
          <p:spPr>
            <a:xfrm>
              <a:off x="10738026" y="8655037"/>
              <a:ext cx="914400" cy="6985"/>
            </a:xfrm>
            <a:custGeom>
              <a:avLst/>
              <a:gdLst/>
              <a:ahLst/>
              <a:cxnLst/>
              <a:rect l="l" t="t" r="r" b="b"/>
              <a:pathLst>
                <a:path w="914400" h="6984">
                  <a:moveTo>
                    <a:pt x="914401" y="0"/>
                  </a:moveTo>
                  <a:lnTo>
                    <a:pt x="0" y="6671"/>
                  </a:lnTo>
                </a:path>
              </a:pathLst>
            </a:custGeom>
            <a:ln w="1904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90402" y="8633204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37890" y="0"/>
                  </a:moveTo>
                  <a:lnTo>
                    <a:pt x="38307" y="57148"/>
                  </a:lnTo>
                  <a:lnTo>
                    <a:pt x="0" y="28852"/>
                  </a:lnTo>
                  <a:lnTo>
                    <a:pt x="37890" y="0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90402" y="8633204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38307" y="57148"/>
                  </a:moveTo>
                  <a:lnTo>
                    <a:pt x="0" y="28852"/>
                  </a:lnTo>
                  <a:lnTo>
                    <a:pt x="37890" y="0"/>
                  </a:lnTo>
                  <a:lnTo>
                    <a:pt x="38307" y="57148"/>
                  </a:lnTo>
                  <a:close/>
                </a:path>
              </a:pathLst>
            </a:custGeom>
            <a:ln w="1904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2188" y="4230384"/>
              <a:ext cx="1743075" cy="1090930"/>
            </a:xfrm>
            <a:custGeom>
              <a:avLst/>
              <a:gdLst/>
              <a:ahLst/>
              <a:cxnLst/>
              <a:rect l="l" t="t" r="r" b="b"/>
              <a:pathLst>
                <a:path w="1743075" h="1090929">
                  <a:moveTo>
                    <a:pt x="1437743" y="1090321"/>
                  </a:moveTo>
                  <a:lnTo>
                    <a:pt x="304797" y="1090321"/>
                  </a:lnTo>
                  <a:lnTo>
                    <a:pt x="256830" y="1086524"/>
                  </a:lnTo>
                  <a:lnTo>
                    <a:pt x="210474" y="1075359"/>
                  </a:lnTo>
                  <a:lnTo>
                    <a:pt x="166550" y="1057165"/>
                  </a:lnTo>
                  <a:lnTo>
                    <a:pt x="125877" y="1032282"/>
                  </a:lnTo>
                  <a:lnTo>
                    <a:pt x="89273" y="1001047"/>
                  </a:lnTo>
                  <a:lnTo>
                    <a:pt x="58038" y="964443"/>
                  </a:lnTo>
                  <a:lnTo>
                    <a:pt x="33155" y="923770"/>
                  </a:lnTo>
                  <a:lnTo>
                    <a:pt x="14961" y="879846"/>
                  </a:lnTo>
                  <a:lnTo>
                    <a:pt x="3796" y="833490"/>
                  </a:lnTo>
                  <a:lnTo>
                    <a:pt x="0" y="785527"/>
                  </a:lnTo>
                  <a:lnTo>
                    <a:pt x="0" y="304794"/>
                  </a:lnTo>
                  <a:lnTo>
                    <a:pt x="3796" y="256830"/>
                  </a:lnTo>
                  <a:lnTo>
                    <a:pt x="14961" y="210475"/>
                  </a:lnTo>
                  <a:lnTo>
                    <a:pt x="33155" y="166551"/>
                  </a:lnTo>
                  <a:lnTo>
                    <a:pt x="58038" y="125877"/>
                  </a:lnTo>
                  <a:lnTo>
                    <a:pt x="89273" y="89273"/>
                  </a:lnTo>
                  <a:lnTo>
                    <a:pt x="125877" y="58039"/>
                  </a:lnTo>
                  <a:lnTo>
                    <a:pt x="166550" y="33155"/>
                  </a:lnTo>
                  <a:lnTo>
                    <a:pt x="210474" y="14961"/>
                  </a:lnTo>
                  <a:lnTo>
                    <a:pt x="256830" y="3797"/>
                  </a:lnTo>
                  <a:lnTo>
                    <a:pt x="304799" y="0"/>
                  </a:lnTo>
                  <a:lnTo>
                    <a:pt x="1437741" y="0"/>
                  </a:lnTo>
                  <a:lnTo>
                    <a:pt x="1485710" y="3797"/>
                  </a:lnTo>
                  <a:lnTo>
                    <a:pt x="1532066" y="14961"/>
                  </a:lnTo>
                  <a:lnTo>
                    <a:pt x="1575990" y="33155"/>
                  </a:lnTo>
                  <a:lnTo>
                    <a:pt x="1616663" y="58039"/>
                  </a:lnTo>
                  <a:lnTo>
                    <a:pt x="1653267" y="89273"/>
                  </a:lnTo>
                  <a:lnTo>
                    <a:pt x="1684501" y="125877"/>
                  </a:lnTo>
                  <a:lnTo>
                    <a:pt x="1709385" y="166551"/>
                  </a:lnTo>
                  <a:lnTo>
                    <a:pt x="1727579" y="210475"/>
                  </a:lnTo>
                  <a:lnTo>
                    <a:pt x="1738744" y="256830"/>
                  </a:lnTo>
                  <a:lnTo>
                    <a:pt x="1742540" y="304794"/>
                  </a:lnTo>
                  <a:lnTo>
                    <a:pt x="1742540" y="785527"/>
                  </a:lnTo>
                  <a:lnTo>
                    <a:pt x="1738744" y="833490"/>
                  </a:lnTo>
                  <a:lnTo>
                    <a:pt x="1727579" y="879846"/>
                  </a:lnTo>
                  <a:lnTo>
                    <a:pt x="1709385" y="923770"/>
                  </a:lnTo>
                  <a:lnTo>
                    <a:pt x="1684501" y="964443"/>
                  </a:lnTo>
                  <a:lnTo>
                    <a:pt x="1653267" y="1001047"/>
                  </a:lnTo>
                  <a:lnTo>
                    <a:pt x="1616663" y="1032282"/>
                  </a:lnTo>
                  <a:lnTo>
                    <a:pt x="1575990" y="1057165"/>
                  </a:lnTo>
                  <a:lnTo>
                    <a:pt x="1532066" y="1075359"/>
                  </a:lnTo>
                  <a:lnTo>
                    <a:pt x="1485710" y="1086524"/>
                  </a:lnTo>
                  <a:lnTo>
                    <a:pt x="1437743" y="109032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952674" y="5498712"/>
            <a:ext cx="1358053" cy="6387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044" marR="3387" indent="-423" algn="ctr">
              <a:lnSpc>
                <a:spcPct val="114599"/>
              </a:lnSpc>
              <a:spcBef>
                <a:spcPts val="67"/>
              </a:spcBef>
            </a:pP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Мемлекеттік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есепке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алу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модулі</a:t>
            </a:r>
            <a:endParaRPr lang="ru-RU" sz="1200" dirty="0">
              <a:solidFill>
                <a:srgbClr val="FFFFFF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775569" y="5810479"/>
            <a:ext cx="38523" cy="50800"/>
            <a:chOff x="14571034" y="8623399"/>
            <a:chExt cx="57785" cy="76200"/>
          </a:xfrm>
        </p:grpSpPr>
        <p:sp>
          <p:nvSpPr>
            <p:cNvPr id="50" name="object 50"/>
            <p:cNvSpPr/>
            <p:nvPr/>
          </p:nvSpPr>
          <p:spPr>
            <a:xfrm>
              <a:off x="14580559" y="8632924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0" y="57148"/>
                  </a:moveTo>
                  <a:lnTo>
                    <a:pt x="399" y="0"/>
                  </a:lnTo>
                  <a:lnTo>
                    <a:pt x="38298" y="28840"/>
                  </a:lnTo>
                  <a:lnTo>
                    <a:pt x="0" y="57148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4580559" y="8632924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399" y="0"/>
                  </a:moveTo>
                  <a:lnTo>
                    <a:pt x="38298" y="28840"/>
                  </a:lnTo>
                  <a:lnTo>
                    <a:pt x="0" y="57148"/>
                  </a:lnTo>
                  <a:lnTo>
                    <a:pt x="399" y="0"/>
                  </a:lnTo>
                  <a:close/>
                </a:path>
              </a:pathLst>
            </a:custGeom>
            <a:ln w="1904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150050" y="3140035"/>
            <a:ext cx="61425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kk-KZ" sz="1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ҚазҒДИ</a:t>
            </a:r>
            <a:endParaRPr sz="1200" dirty="0">
              <a:latin typeface="Lucida Sans Unicode"/>
              <a:cs typeface="Lucida Sans Unicode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26226" y="2574986"/>
            <a:ext cx="2457027" cy="1925743"/>
            <a:chOff x="2947020" y="3770159"/>
            <a:chExt cx="3685540" cy="2888615"/>
          </a:xfrm>
        </p:grpSpPr>
        <p:sp>
          <p:nvSpPr>
            <p:cNvPr id="54" name="object 54"/>
            <p:cNvSpPr/>
            <p:nvPr/>
          </p:nvSpPr>
          <p:spPr>
            <a:xfrm>
              <a:off x="6594233" y="5382247"/>
              <a:ext cx="16510" cy="1267460"/>
            </a:xfrm>
            <a:custGeom>
              <a:avLst/>
              <a:gdLst/>
              <a:ahLst/>
              <a:cxnLst/>
              <a:rect l="l" t="t" r="r" b="b"/>
              <a:pathLst>
                <a:path w="16509" h="1267459">
                  <a:moveTo>
                    <a:pt x="16380" y="1266989"/>
                  </a:moveTo>
                  <a:lnTo>
                    <a:pt x="0" y="0"/>
                  </a:lnTo>
                </a:path>
              </a:pathLst>
            </a:custGeom>
            <a:ln w="18984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565538" y="5334790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57145" y="37596"/>
                  </a:moveTo>
                  <a:lnTo>
                    <a:pt x="0" y="38334"/>
                  </a:lnTo>
                  <a:lnTo>
                    <a:pt x="28081" y="0"/>
                  </a:lnTo>
                  <a:lnTo>
                    <a:pt x="57145" y="37596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565538" y="5334790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0" y="38334"/>
                  </a:moveTo>
                  <a:lnTo>
                    <a:pt x="28081" y="0"/>
                  </a:lnTo>
                  <a:lnTo>
                    <a:pt x="57145" y="37596"/>
                  </a:lnTo>
                  <a:lnTo>
                    <a:pt x="0" y="38334"/>
                  </a:lnTo>
                  <a:close/>
                </a:path>
              </a:pathLst>
            </a:custGeom>
            <a:ln w="1902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947020" y="3770159"/>
              <a:ext cx="2143760" cy="1952625"/>
            </a:xfrm>
            <a:custGeom>
              <a:avLst/>
              <a:gdLst/>
              <a:ahLst/>
              <a:cxnLst/>
              <a:rect l="l" t="t" r="r" b="b"/>
              <a:pathLst>
                <a:path w="2143760" h="1952625">
                  <a:moveTo>
                    <a:pt x="1838575" y="1952624"/>
                  </a:moveTo>
                  <a:lnTo>
                    <a:pt x="304797" y="1952624"/>
                  </a:lnTo>
                  <a:lnTo>
                    <a:pt x="256830" y="1948827"/>
                  </a:lnTo>
                  <a:lnTo>
                    <a:pt x="210474" y="1937662"/>
                  </a:lnTo>
                  <a:lnTo>
                    <a:pt x="166550" y="1919468"/>
                  </a:lnTo>
                  <a:lnTo>
                    <a:pt x="125877" y="1894585"/>
                  </a:lnTo>
                  <a:lnTo>
                    <a:pt x="89273" y="1863351"/>
                  </a:lnTo>
                  <a:lnTo>
                    <a:pt x="58039" y="1826746"/>
                  </a:lnTo>
                  <a:lnTo>
                    <a:pt x="33155" y="1786073"/>
                  </a:lnTo>
                  <a:lnTo>
                    <a:pt x="14961" y="1742149"/>
                  </a:lnTo>
                  <a:lnTo>
                    <a:pt x="3796" y="1695793"/>
                  </a:lnTo>
                  <a:lnTo>
                    <a:pt x="0" y="1647830"/>
                  </a:lnTo>
                  <a:lnTo>
                    <a:pt x="0" y="304794"/>
                  </a:lnTo>
                  <a:lnTo>
                    <a:pt x="3796" y="256830"/>
                  </a:lnTo>
                  <a:lnTo>
                    <a:pt x="14961" y="210475"/>
                  </a:lnTo>
                  <a:lnTo>
                    <a:pt x="33155" y="166551"/>
                  </a:lnTo>
                  <a:lnTo>
                    <a:pt x="58039" y="125877"/>
                  </a:lnTo>
                  <a:lnTo>
                    <a:pt x="89273" y="89273"/>
                  </a:lnTo>
                  <a:lnTo>
                    <a:pt x="125877" y="58039"/>
                  </a:lnTo>
                  <a:lnTo>
                    <a:pt x="166550" y="33155"/>
                  </a:lnTo>
                  <a:lnTo>
                    <a:pt x="210474" y="14961"/>
                  </a:lnTo>
                  <a:lnTo>
                    <a:pt x="256830" y="3797"/>
                  </a:lnTo>
                  <a:lnTo>
                    <a:pt x="304799" y="0"/>
                  </a:lnTo>
                  <a:lnTo>
                    <a:pt x="1838573" y="0"/>
                  </a:lnTo>
                  <a:lnTo>
                    <a:pt x="1886542" y="3797"/>
                  </a:lnTo>
                  <a:lnTo>
                    <a:pt x="1932898" y="14961"/>
                  </a:lnTo>
                  <a:lnTo>
                    <a:pt x="1976821" y="33155"/>
                  </a:lnTo>
                  <a:lnTo>
                    <a:pt x="2017495" y="58039"/>
                  </a:lnTo>
                  <a:lnTo>
                    <a:pt x="2054099" y="89273"/>
                  </a:lnTo>
                  <a:lnTo>
                    <a:pt x="2085333" y="125877"/>
                  </a:lnTo>
                  <a:lnTo>
                    <a:pt x="2110217" y="166551"/>
                  </a:lnTo>
                  <a:lnTo>
                    <a:pt x="2128411" y="210475"/>
                  </a:lnTo>
                  <a:lnTo>
                    <a:pt x="2139576" y="256830"/>
                  </a:lnTo>
                  <a:lnTo>
                    <a:pt x="2143372" y="304794"/>
                  </a:lnTo>
                  <a:lnTo>
                    <a:pt x="2143372" y="1647830"/>
                  </a:lnTo>
                  <a:lnTo>
                    <a:pt x="2139576" y="1695793"/>
                  </a:lnTo>
                  <a:lnTo>
                    <a:pt x="2128411" y="1742149"/>
                  </a:lnTo>
                  <a:lnTo>
                    <a:pt x="2110217" y="1786073"/>
                  </a:lnTo>
                  <a:lnTo>
                    <a:pt x="2085333" y="1826746"/>
                  </a:lnTo>
                  <a:lnTo>
                    <a:pt x="2054099" y="1863351"/>
                  </a:lnTo>
                  <a:lnTo>
                    <a:pt x="2017495" y="1894585"/>
                  </a:lnTo>
                  <a:lnTo>
                    <a:pt x="1976821" y="1919468"/>
                  </a:lnTo>
                  <a:lnTo>
                    <a:pt x="1932898" y="1937662"/>
                  </a:lnTo>
                  <a:lnTo>
                    <a:pt x="1886542" y="1948827"/>
                  </a:lnTo>
                  <a:lnTo>
                    <a:pt x="1838575" y="195262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156565" y="2673199"/>
            <a:ext cx="1168400" cy="85108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599"/>
              </a:lnSpc>
              <a:spcBef>
                <a:spcPts val="67"/>
              </a:spcBef>
            </a:pP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Сілтемесіз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алынған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құжаттарды </a:t>
            </a:r>
            <a:r>
              <a:rPr lang="ru-RU" sz="12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тексеру</a:t>
            </a:r>
            <a:r>
              <a:rPr lang="ru-RU"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</a:p>
        </p:txBody>
      </p:sp>
      <p:grpSp>
        <p:nvGrpSpPr>
          <p:cNvPr id="59" name="object 59"/>
          <p:cNvGrpSpPr/>
          <p:nvPr/>
        </p:nvGrpSpPr>
        <p:grpSpPr>
          <a:xfrm>
            <a:off x="2030993" y="3217890"/>
            <a:ext cx="5814138" cy="2924117"/>
            <a:chOff x="2954170" y="4734516"/>
            <a:chExt cx="8721207" cy="4386175"/>
          </a:xfrm>
        </p:grpSpPr>
        <p:sp>
          <p:nvSpPr>
            <p:cNvPr id="60" name="object 60"/>
            <p:cNvSpPr/>
            <p:nvPr/>
          </p:nvSpPr>
          <p:spPr>
            <a:xfrm>
              <a:off x="4044552" y="6643372"/>
              <a:ext cx="6838950" cy="42545"/>
            </a:xfrm>
            <a:custGeom>
              <a:avLst/>
              <a:gdLst/>
              <a:ahLst/>
              <a:cxnLst/>
              <a:rect l="l" t="t" r="r" b="b"/>
              <a:pathLst>
                <a:path w="6838950" h="42545">
                  <a:moveTo>
                    <a:pt x="6838877" y="4242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019611" y="5782436"/>
              <a:ext cx="13335" cy="867410"/>
            </a:xfrm>
            <a:custGeom>
              <a:avLst/>
              <a:gdLst/>
              <a:ahLst/>
              <a:cxnLst/>
              <a:rect l="l" t="t" r="r" b="b"/>
              <a:pathLst>
                <a:path w="13335" h="867409">
                  <a:moveTo>
                    <a:pt x="13245" y="866876"/>
                  </a:moveTo>
                  <a:lnTo>
                    <a:pt x="0" y="0"/>
                  </a:lnTo>
                </a:path>
              </a:pathLst>
            </a:custGeom>
            <a:ln w="18995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90894" y="5734953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57143" y="37549"/>
                  </a:moveTo>
                  <a:lnTo>
                    <a:pt x="0" y="38423"/>
                  </a:lnTo>
                  <a:lnTo>
                    <a:pt x="27991" y="0"/>
                  </a:lnTo>
                  <a:lnTo>
                    <a:pt x="57143" y="37549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990894" y="5734953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5">
                  <a:moveTo>
                    <a:pt x="0" y="38423"/>
                  </a:moveTo>
                  <a:lnTo>
                    <a:pt x="27991" y="0"/>
                  </a:lnTo>
                  <a:lnTo>
                    <a:pt x="57143" y="37549"/>
                  </a:lnTo>
                  <a:lnTo>
                    <a:pt x="0" y="38423"/>
                  </a:lnTo>
                  <a:close/>
                </a:path>
              </a:pathLst>
            </a:custGeom>
            <a:ln w="19033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0551427" y="4763163"/>
              <a:ext cx="1123950" cy="8890"/>
            </a:xfrm>
            <a:custGeom>
              <a:avLst/>
              <a:gdLst/>
              <a:ahLst/>
              <a:cxnLst/>
              <a:rect l="l" t="t" r="r" b="b"/>
              <a:pathLst>
                <a:path w="1123950" h="8889">
                  <a:moveTo>
                    <a:pt x="1123913" y="880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03720" y="4734516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38389" y="0"/>
                  </a:moveTo>
                  <a:lnTo>
                    <a:pt x="37941" y="57148"/>
                  </a:lnTo>
                  <a:lnTo>
                    <a:pt x="0" y="28275"/>
                  </a:lnTo>
                  <a:lnTo>
                    <a:pt x="38389" y="0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03720" y="4734516"/>
              <a:ext cx="38735" cy="57150"/>
            </a:xfrm>
            <a:custGeom>
              <a:avLst/>
              <a:gdLst/>
              <a:ahLst/>
              <a:cxnLst/>
              <a:rect l="l" t="t" r="r" b="b"/>
              <a:pathLst>
                <a:path w="38734" h="57150">
                  <a:moveTo>
                    <a:pt x="37941" y="57148"/>
                  </a:moveTo>
                  <a:lnTo>
                    <a:pt x="0" y="28275"/>
                  </a:lnTo>
                  <a:lnTo>
                    <a:pt x="38389" y="0"/>
                  </a:lnTo>
                  <a:lnTo>
                    <a:pt x="37941" y="57148"/>
                  </a:lnTo>
                  <a:close/>
                </a:path>
              </a:pathLst>
            </a:custGeom>
            <a:ln w="19073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2954170" y="7796716"/>
              <a:ext cx="2143760" cy="1323975"/>
            </a:xfrm>
            <a:custGeom>
              <a:avLst/>
              <a:gdLst/>
              <a:ahLst/>
              <a:cxnLst/>
              <a:rect l="l" t="t" r="r" b="b"/>
              <a:pathLst>
                <a:path w="2143760" h="1323975">
                  <a:moveTo>
                    <a:pt x="1790948" y="1323974"/>
                  </a:moveTo>
                  <a:lnTo>
                    <a:pt x="352424" y="1323974"/>
                  </a:lnTo>
                  <a:lnTo>
                    <a:pt x="304602" y="1320757"/>
                  </a:lnTo>
                  <a:lnTo>
                    <a:pt x="258736" y="1311386"/>
                  </a:lnTo>
                  <a:lnTo>
                    <a:pt x="215244" y="1296279"/>
                  </a:lnTo>
                  <a:lnTo>
                    <a:pt x="174549" y="1275858"/>
                  </a:lnTo>
                  <a:lnTo>
                    <a:pt x="137068" y="1250542"/>
                  </a:lnTo>
                  <a:lnTo>
                    <a:pt x="103222" y="1220752"/>
                  </a:lnTo>
                  <a:lnTo>
                    <a:pt x="73431" y="1186906"/>
                  </a:lnTo>
                  <a:lnTo>
                    <a:pt x="48115" y="1149425"/>
                  </a:lnTo>
                  <a:lnTo>
                    <a:pt x="27694" y="1108729"/>
                  </a:lnTo>
                  <a:lnTo>
                    <a:pt x="12588" y="1065238"/>
                  </a:lnTo>
                  <a:lnTo>
                    <a:pt x="3216" y="1019371"/>
                  </a:lnTo>
                  <a:lnTo>
                    <a:pt x="0" y="971555"/>
                  </a:lnTo>
                  <a:lnTo>
                    <a:pt x="0" y="352419"/>
                  </a:lnTo>
                  <a:lnTo>
                    <a:pt x="3216" y="304602"/>
                  </a:lnTo>
                  <a:lnTo>
                    <a:pt x="12588" y="258736"/>
                  </a:lnTo>
                  <a:lnTo>
                    <a:pt x="27694" y="215245"/>
                  </a:lnTo>
                  <a:lnTo>
                    <a:pt x="48115" y="174549"/>
                  </a:lnTo>
                  <a:lnTo>
                    <a:pt x="73431" y="137068"/>
                  </a:lnTo>
                  <a:lnTo>
                    <a:pt x="103222" y="103222"/>
                  </a:lnTo>
                  <a:lnTo>
                    <a:pt x="137068" y="73432"/>
                  </a:lnTo>
                  <a:lnTo>
                    <a:pt x="174549" y="48116"/>
                  </a:lnTo>
                  <a:lnTo>
                    <a:pt x="215244" y="27695"/>
                  </a:lnTo>
                  <a:lnTo>
                    <a:pt x="258736" y="12588"/>
                  </a:lnTo>
                  <a:lnTo>
                    <a:pt x="304602" y="3217"/>
                  </a:lnTo>
                  <a:lnTo>
                    <a:pt x="352422" y="0"/>
                  </a:lnTo>
                  <a:lnTo>
                    <a:pt x="1790950" y="0"/>
                  </a:lnTo>
                  <a:lnTo>
                    <a:pt x="1838770" y="3217"/>
                  </a:lnTo>
                  <a:lnTo>
                    <a:pt x="1884637" y="12588"/>
                  </a:lnTo>
                  <a:lnTo>
                    <a:pt x="1928128" y="27695"/>
                  </a:lnTo>
                  <a:lnTo>
                    <a:pt x="1968824" y="48116"/>
                  </a:lnTo>
                  <a:lnTo>
                    <a:pt x="2006304" y="73432"/>
                  </a:lnTo>
                  <a:lnTo>
                    <a:pt x="2040150" y="103222"/>
                  </a:lnTo>
                  <a:lnTo>
                    <a:pt x="2069941" y="137068"/>
                  </a:lnTo>
                  <a:lnTo>
                    <a:pt x="2095257" y="174549"/>
                  </a:lnTo>
                  <a:lnTo>
                    <a:pt x="2115678" y="215245"/>
                  </a:lnTo>
                  <a:lnTo>
                    <a:pt x="2130784" y="258736"/>
                  </a:lnTo>
                  <a:lnTo>
                    <a:pt x="2140156" y="304602"/>
                  </a:lnTo>
                  <a:lnTo>
                    <a:pt x="2143373" y="352419"/>
                  </a:lnTo>
                  <a:lnTo>
                    <a:pt x="2143373" y="971555"/>
                  </a:lnTo>
                  <a:lnTo>
                    <a:pt x="2140156" y="1019371"/>
                  </a:lnTo>
                  <a:lnTo>
                    <a:pt x="2130784" y="1065238"/>
                  </a:lnTo>
                  <a:lnTo>
                    <a:pt x="2115678" y="1108729"/>
                  </a:lnTo>
                  <a:lnTo>
                    <a:pt x="2095257" y="1149425"/>
                  </a:lnTo>
                  <a:lnTo>
                    <a:pt x="2069941" y="1186906"/>
                  </a:lnTo>
                  <a:lnTo>
                    <a:pt x="2040150" y="1220752"/>
                  </a:lnTo>
                  <a:lnTo>
                    <a:pt x="2006304" y="1250542"/>
                  </a:lnTo>
                  <a:lnTo>
                    <a:pt x="1968824" y="1275858"/>
                  </a:lnTo>
                  <a:lnTo>
                    <a:pt x="1928128" y="1296279"/>
                  </a:lnTo>
                  <a:lnTo>
                    <a:pt x="1884637" y="1311386"/>
                  </a:lnTo>
                  <a:lnTo>
                    <a:pt x="1838770" y="1320757"/>
                  </a:lnTo>
                  <a:lnTo>
                    <a:pt x="1790948" y="1323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270374" y="5357558"/>
            <a:ext cx="949960" cy="6387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14599"/>
              </a:lnSpc>
              <a:spcBef>
                <a:spcPts val="67"/>
              </a:spcBef>
            </a:pP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Аналитика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және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есеп</a:t>
            </a:r>
            <a:r>
              <a:rPr lang="ru-RU" sz="1200" spc="-3" dirty="0">
                <a:solidFill>
                  <a:srgbClr val="343B57"/>
                </a:solidFill>
                <a:latin typeface="Lucida Sans Unicode"/>
                <a:cs typeface="Lucida Sans Unicode"/>
              </a:rPr>
              <a:t> беру </a:t>
            </a:r>
            <a:r>
              <a:rPr lang="ru-RU" sz="1200" spc="-3" dirty="0" err="1">
                <a:solidFill>
                  <a:srgbClr val="343B57"/>
                </a:solidFill>
                <a:latin typeface="Lucida Sans Unicode"/>
                <a:cs typeface="Lucida Sans Unicode"/>
              </a:rPr>
              <a:t>модулі</a:t>
            </a:r>
            <a:endParaRPr lang="ru-RU" sz="1200" spc="-3" dirty="0">
              <a:solidFill>
                <a:srgbClr val="343B57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720249" y="4494439"/>
            <a:ext cx="50800" cy="762423"/>
            <a:chOff x="3988055" y="6649338"/>
            <a:chExt cx="76200" cy="1143635"/>
          </a:xfrm>
        </p:grpSpPr>
        <p:sp>
          <p:nvSpPr>
            <p:cNvPr id="70" name="object 70"/>
            <p:cNvSpPr/>
            <p:nvPr/>
          </p:nvSpPr>
          <p:spPr>
            <a:xfrm>
              <a:off x="4026189" y="6658863"/>
              <a:ext cx="6985" cy="1076960"/>
            </a:xfrm>
            <a:custGeom>
              <a:avLst/>
              <a:gdLst/>
              <a:ahLst/>
              <a:cxnLst/>
              <a:rect l="l" t="t" r="r" b="b"/>
              <a:pathLst>
                <a:path w="6985" h="1076959">
                  <a:moveTo>
                    <a:pt x="6709" y="0"/>
                  </a:moveTo>
                  <a:lnTo>
                    <a:pt x="0" y="1076653"/>
                  </a:lnTo>
                </a:path>
              </a:pathLst>
            </a:custGeom>
            <a:ln w="18978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997555" y="7744827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0" y="0"/>
                  </a:moveTo>
                  <a:lnTo>
                    <a:pt x="57148" y="356"/>
                  </a:lnTo>
                  <a:lnTo>
                    <a:pt x="28337" y="38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52A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997555" y="7744827"/>
              <a:ext cx="57150" cy="38735"/>
            </a:xfrm>
            <a:custGeom>
              <a:avLst/>
              <a:gdLst/>
              <a:ahLst/>
              <a:cxnLst/>
              <a:rect l="l" t="t" r="r" b="b"/>
              <a:pathLst>
                <a:path w="57150" h="38734">
                  <a:moveTo>
                    <a:pt x="57148" y="356"/>
                  </a:moveTo>
                  <a:lnTo>
                    <a:pt x="28337" y="38134"/>
                  </a:lnTo>
                  <a:lnTo>
                    <a:pt x="0" y="0"/>
                  </a:lnTo>
                  <a:lnTo>
                    <a:pt x="57148" y="3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27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pic>
        <p:nvPicPr>
          <p:cNvPr id="74" name="Picture 5" descr="C:\Users\Jo\Desktop\Безымянный-1.png">
            <a:extLst>
              <a:ext uri="{FF2B5EF4-FFF2-40B4-BE49-F238E27FC236}">
                <a16:creationId xmlns:a16="http://schemas.microsoft.com/office/drawing/2014/main" id="{FDF77B28-FB67-451F-879D-CFEB95FD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42" y="257427"/>
            <a:ext cx="724437" cy="7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Блок-схема: узел 77">
            <a:extLst>
              <a:ext uri="{FF2B5EF4-FFF2-40B4-BE49-F238E27FC236}">
                <a16:creationId xmlns:a16="http://schemas.microsoft.com/office/drawing/2014/main" id="{FA0AA6F4-BBC4-44C4-9A76-D09EDED0561B}"/>
              </a:ext>
            </a:extLst>
          </p:cNvPr>
          <p:cNvSpPr/>
          <p:nvPr/>
        </p:nvSpPr>
        <p:spPr>
          <a:xfrm>
            <a:off x="11530736" y="6326951"/>
            <a:ext cx="488074" cy="396715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80" name="object 25">
            <a:extLst>
              <a:ext uri="{FF2B5EF4-FFF2-40B4-BE49-F238E27FC236}">
                <a16:creationId xmlns:a16="http://schemas.microsoft.com/office/drawing/2014/main" id="{52AB663D-2D28-4F4B-9B89-BB7037C97908}"/>
              </a:ext>
            </a:extLst>
          </p:cNvPr>
          <p:cNvSpPr/>
          <p:nvPr/>
        </p:nvSpPr>
        <p:spPr>
          <a:xfrm rot="15955107" flipH="1">
            <a:off x="9444379" y="2910398"/>
            <a:ext cx="45719" cy="630927"/>
          </a:xfrm>
          <a:custGeom>
            <a:avLst/>
            <a:gdLst/>
            <a:ahLst/>
            <a:cxnLst/>
            <a:rect l="l" t="t" r="r" b="b"/>
            <a:pathLst>
              <a:path w="34290" h="2095500">
                <a:moveTo>
                  <a:pt x="0" y="0"/>
                </a:moveTo>
                <a:lnTo>
                  <a:pt x="33797" y="2095307"/>
                </a:lnTo>
              </a:path>
            </a:pathLst>
          </a:custGeom>
          <a:ln w="19052">
            <a:solidFill>
              <a:srgbClr val="DCE6F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25">
            <a:extLst>
              <a:ext uri="{FF2B5EF4-FFF2-40B4-BE49-F238E27FC236}">
                <a16:creationId xmlns:a16="http://schemas.microsoft.com/office/drawing/2014/main" id="{9463096B-0D68-4813-89FE-A55742EAB1D9}"/>
              </a:ext>
            </a:extLst>
          </p:cNvPr>
          <p:cNvSpPr/>
          <p:nvPr/>
        </p:nvSpPr>
        <p:spPr>
          <a:xfrm rot="15955107" flipH="1">
            <a:off x="9991959" y="4182023"/>
            <a:ext cx="52900" cy="648119"/>
          </a:xfrm>
          <a:custGeom>
            <a:avLst/>
            <a:gdLst/>
            <a:ahLst/>
            <a:cxnLst/>
            <a:rect l="l" t="t" r="r" b="b"/>
            <a:pathLst>
              <a:path w="34290" h="2095500">
                <a:moveTo>
                  <a:pt x="0" y="0"/>
                </a:moveTo>
                <a:lnTo>
                  <a:pt x="33797" y="2095307"/>
                </a:lnTo>
              </a:path>
            </a:pathLst>
          </a:custGeom>
          <a:ln w="19052">
            <a:solidFill>
              <a:srgbClr val="DCE6F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25">
            <a:extLst>
              <a:ext uri="{FF2B5EF4-FFF2-40B4-BE49-F238E27FC236}">
                <a16:creationId xmlns:a16="http://schemas.microsoft.com/office/drawing/2014/main" id="{2A41B954-B402-4A45-9343-C681EEDC8247}"/>
              </a:ext>
            </a:extLst>
          </p:cNvPr>
          <p:cNvSpPr/>
          <p:nvPr/>
        </p:nvSpPr>
        <p:spPr>
          <a:xfrm rot="15955107" flipH="1">
            <a:off x="9433114" y="5534836"/>
            <a:ext cx="45719" cy="590400"/>
          </a:xfrm>
          <a:custGeom>
            <a:avLst/>
            <a:gdLst/>
            <a:ahLst/>
            <a:cxnLst/>
            <a:rect l="l" t="t" r="r" b="b"/>
            <a:pathLst>
              <a:path w="34290" h="2095500">
                <a:moveTo>
                  <a:pt x="0" y="0"/>
                </a:moveTo>
                <a:lnTo>
                  <a:pt x="33797" y="2095307"/>
                </a:lnTo>
              </a:path>
            </a:pathLst>
          </a:custGeom>
          <a:ln w="19052">
            <a:solidFill>
              <a:srgbClr val="DCE6F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1F9AE1FE-AF07-4D57-9548-F6BE834C15B7}"/>
              </a:ext>
            </a:extLst>
          </p:cNvPr>
          <p:cNvGrpSpPr/>
          <p:nvPr/>
        </p:nvGrpSpPr>
        <p:grpSpPr>
          <a:xfrm>
            <a:off x="3613" y="0"/>
            <a:ext cx="12192000" cy="6858000"/>
            <a:chOff x="0" y="0"/>
            <a:chExt cx="4816593" cy="2709333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71B206C4-26CE-40B7-BC8B-252672097DC8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627607C5-CB30-4B0F-9F7D-27067F6C03F9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0D841E19-B775-40CE-A360-96D7BBFCFAA1}"/>
              </a:ext>
            </a:extLst>
          </p:cNvPr>
          <p:cNvGrpSpPr/>
          <p:nvPr/>
        </p:nvGrpSpPr>
        <p:grpSpPr>
          <a:xfrm>
            <a:off x="24351" y="-724"/>
            <a:ext cx="12192000" cy="6858000"/>
            <a:chOff x="0" y="0"/>
            <a:chExt cx="4816593" cy="2709333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08306F45-433C-49E4-9374-864BEA5E618E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528C285D-885F-45AE-9CDF-FB0B5A254F95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B5E98A-AC82-4A39-A860-8FDE6627B60E}"/>
              </a:ext>
            </a:extLst>
          </p:cNvPr>
          <p:cNvSpPr/>
          <p:nvPr/>
        </p:nvSpPr>
        <p:spPr>
          <a:xfrm>
            <a:off x="320442" y="4981299"/>
            <a:ext cx="2083124" cy="1037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4" y="251781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638566" y="5311656"/>
            <a:ext cx="4572000" cy="2020270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/>
          <a:p>
            <a:pPr marL="431800" indent="-431800">
              <a:spcBef>
                <a:spcPts val="200"/>
              </a:spcBef>
              <a:buClr>
                <a:srgbClr val="CA6086"/>
              </a:buClr>
              <a:buFont typeface="Wingdings" panose="05000000000000000000" pitchFamily="2" charset="2"/>
              <a:buChar char="§"/>
            </a:pPr>
            <a:endParaRPr lang="ru-RU" sz="1000" dirty="0">
              <a:solidFill>
                <a:prstClr val="white"/>
              </a:solidFill>
              <a:latin typeface="Raleway" panose="020B05030301010600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407" y="78431"/>
            <a:ext cx="1185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«ҰМҒТСО ААЖ –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еліміздің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Ғылымы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мен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Бизнесінің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өзара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әрекеттесуінің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бірыңғай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терезесі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»</a:t>
            </a:r>
          </a:p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Мемлекет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басшысы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Қ.К.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Тоқаевтың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  <a:cs typeface="Arial" panose="02080604020202020204" pitchFamily="34" charset="0"/>
              </a:rPr>
              <a:t>тапсырмасы</a:t>
            </a:r>
            <a:endParaRPr lang="ru-RU" sz="2200" b="1" dirty="0">
              <a:solidFill>
                <a:schemeClr val="bg1"/>
              </a:solidFill>
              <a:latin typeface="+mj-lt"/>
              <a:cs typeface="Arial" panose="0208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5400000">
            <a:off x="5339742" y="3673547"/>
            <a:ext cx="642949" cy="620787"/>
            <a:chOff x="7588737" y="414383"/>
            <a:chExt cx="1421761" cy="1700119"/>
          </a:xfrm>
        </p:grpSpPr>
        <p:sp>
          <p:nvSpPr>
            <p:cNvPr id="33" name="Стрелка вправо 32"/>
            <p:cNvSpPr/>
            <p:nvPr/>
          </p:nvSpPr>
          <p:spPr>
            <a:xfrm>
              <a:off x="7588737" y="414383"/>
              <a:ext cx="1421761" cy="17001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>
              <a:off x="7588737" y="754407"/>
              <a:ext cx="995233" cy="102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875518" y="2338747"/>
            <a:ext cx="5716032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Басқа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көздерден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оның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ішінде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қойнауын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пайдаланушылардан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1%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шегерім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шеңберінде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қаржыландырылатын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жобаларға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сараптама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мен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мониторингті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ұйымдастыру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және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жүргізудің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құқықтық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негіздері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жетілдірілуде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75516" y="4348759"/>
            <a:ext cx="5707211" cy="183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НҚА-не («Ғылым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туралы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Заң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№ 575 ҚР ҮҚ,  № 519 ҚР ҮҚ, № 891 ҚР ҮҚ)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және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«ҰМҒТСО» АҚ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Жарғысына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басқа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көздерден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оның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ішінде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жер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қойнауын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пайдаланушылардан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1%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шегерім</a:t>
            </a:r>
            <a:r>
              <a:rPr lang="ru-RU" dirty="0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шеңберінде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қаржыландырылатын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жобаларға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сараптама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мен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мониторингті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ұйымдастыру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мен жүргізу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туралы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толықтырулар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енгізу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</a:t>
            </a:r>
          </a:p>
        </p:txBody>
      </p:sp>
      <p:pic>
        <p:nvPicPr>
          <p:cNvPr id="1030" name="Picture 6" descr="Самрук-Казына продолжает оптимизаци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2" y="1125454"/>
            <a:ext cx="1830576" cy="146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мы посетили парк инновационных технологий «Алатау» - Yvision.k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02" y="3165410"/>
            <a:ext cx="2520053" cy="16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нд «Самрук-Қазына» создал Центр развития науки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/>
          <a:stretch>
            <a:fillRect/>
          </a:stretch>
        </p:blipFill>
        <p:spPr bwMode="auto">
          <a:xfrm>
            <a:off x="354727" y="2797187"/>
            <a:ext cx="1830576" cy="13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инистерство цифрового развития, инноваций и аэрокосмической промышленности  Республики Казахстан - отзывы, вакансии, новости, персоналии. Компании  Казахстана. Казахстанский бизнес портал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b="10666"/>
          <a:stretch>
            <a:fillRect/>
          </a:stretch>
        </p:blipFill>
        <p:spPr bwMode="auto">
          <a:xfrm>
            <a:off x="9223302" y="1178646"/>
            <a:ext cx="2235323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1190" y="4221981"/>
            <a:ext cx="258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«Ғылыми-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технологиялық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бастамалар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орталығы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2567" y="4883830"/>
            <a:ext cx="2425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«Алатау» 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ақпараттық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технологиялар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паркі</a:t>
            </a:r>
            <a:r>
              <a:rPr lang="ru-RU" sz="16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69609" y="852132"/>
            <a:ext cx="1000614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5B3BD-2228-45E9-7686-24BF6EBE8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28" y="4305415"/>
            <a:ext cx="2450390" cy="2450390"/>
          </a:xfrm>
          <a:prstGeom prst="rect">
            <a:avLst/>
          </a:prstGeom>
        </p:spPr>
      </p:pic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8415EBB8-3A64-4F85-A5C1-D14CA0DAE3DF}"/>
              </a:ext>
            </a:extLst>
          </p:cNvPr>
          <p:cNvSpPr/>
          <p:nvPr/>
        </p:nvSpPr>
        <p:spPr>
          <a:xfrm>
            <a:off x="11386904" y="6198521"/>
            <a:ext cx="570360" cy="463599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A1F8D-C8F3-42F8-9603-76C1853957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5517" y="1081291"/>
            <a:ext cx="3606763" cy="1008409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C0A5A1-59CD-425F-8855-1600DA7C8C7F}"/>
              </a:ext>
            </a:extLst>
          </p:cNvPr>
          <p:cNvSpPr/>
          <p:nvPr/>
        </p:nvSpPr>
        <p:spPr>
          <a:xfrm>
            <a:off x="9426450" y="2062925"/>
            <a:ext cx="1960453" cy="6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3E16BE-3EC4-446A-B874-BACB734A3A7E}"/>
              </a:ext>
            </a:extLst>
          </p:cNvPr>
          <p:cNvSpPr txBox="1"/>
          <p:nvPr/>
        </p:nvSpPr>
        <p:spPr>
          <a:xfrm>
            <a:off x="9223301" y="2072269"/>
            <a:ext cx="2235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Қазақстан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Республикасы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Цифрлық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даму,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инновациялар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және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аэроғарыш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өнеркәсібі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министрлігі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B84D9AFA-8403-4206-85F7-F4B86D67D7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1A3DC906-8905-4DC7-B041-110EB2C7060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A8649C1-9326-4732-B734-212FFAF80BB7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177" y="415406"/>
            <a:ext cx="1098763" cy="105795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650904" y="1653945"/>
            <a:ext cx="6890187" cy="806911"/>
          </a:xfrm>
          <a:prstGeom prst="rect">
            <a:avLst/>
          </a:prstGeom>
        </p:spPr>
        <p:txBody>
          <a:bodyPr vert="horz" wrap="square" lIns="0" tIns="8468" rIns="0" bIns="0" rtlCol="0">
            <a:spAutoFit/>
          </a:bodyPr>
          <a:lstStyle/>
          <a:p>
            <a:pPr marL="8255" marR="3175" algn="ctr">
              <a:lnSpc>
                <a:spcPct val="135000"/>
              </a:lnSpc>
              <a:spcBef>
                <a:spcPts val="70"/>
              </a:spcBef>
            </a:pPr>
            <a:r>
              <a:rPr lang="ru-RU" sz="2000" b="1" spc="57" dirty="0">
                <a:solidFill>
                  <a:schemeClr val="bg1"/>
                </a:solidFill>
                <a:latin typeface="Arial"/>
                <a:cs typeface="Arial"/>
              </a:rPr>
              <a:t>«ҰЛТТЫҚ МЕМЛЕКЕТТІК ҒЫЛЫМИ-ТЕХНИКАЛЫҚ САРАПТАМА ОРТАЛЫҒЫ» АҚ</a:t>
            </a:r>
          </a:p>
        </p:txBody>
      </p:sp>
      <p:pic>
        <p:nvPicPr>
          <p:cNvPr id="52" name="object 10">
            <a:extLst>
              <a:ext uri="{FF2B5EF4-FFF2-40B4-BE49-F238E27FC236}">
                <a16:creationId xmlns:a16="http://schemas.microsoft.com/office/drawing/2014/main" id="{5E7EF4B4-E545-4197-B651-F6142105AB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777" y="6239986"/>
            <a:ext cx="517975" cy="489806"/>
          </a:xfrm>
          <a:prstGeom prst="rect">
            <a:avLst/>
          </a:prstGeom>
        </p:spPr>
      </p:pic>
      <p:grpSp>
        <p:nvGrpSpPr>
          <p:cNvPr id="56" name="object 14">
            <a:extLst>
              <a:ext uri="{FF2B5EF4-FFF2-40B4-BE49-F238E27FC236}">
                <a16:creationId xmlns:a16="http://schemas.microsoft.com/office/drawing/2014/main" id="{B20CB4F4-372D-4723-B8E0-6BEBA080D2E7}"/>
              </a:ext>
            </a:extLst>
          </p:cNvPr>
          <p:cNvGrpSpPr/>
          <p:nvPr/>
        </p:nvGrpSpPr>
        <p:grpSpPr>
          <a:xfrm>
            <a:off x="7533558" y="6249629"/>
            <a:ext cx="517975" cy="489806"/>
            <a:chOff x="9722724" y="6081712"/>
            <a:chExt cx="1143000" cy="1143000"/>
          </a:xfrm>
        </p:grpSpPr>
        <p:sp>
          <p:nvSpPr>
            <p:cNvPr id="57" name="object 15">
              <a:extLst>
                <a:ext uri="{FF2B5EF4-FFF2-40B4-BE49-F238E27FC236}">
                  <a16:creationId xmlns:a16="http://schemas.microsoft.com/office/drawing/2014/main" id="{18CF74A0-935B-45F2-988E-E224CB2F49F7}"/>
                </a:ext>
              </a:extLst>
            </p:cNvPr>
            <p:cNvSpPr/>
            <p:nvPr/>
          </p:nvSpPr>
          <p:spPr>
            <a:xfrm>
              <a:off x="9722724" y="6081712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499" y="1142999"/>
                  </a:moveTo>
                  <a:lnTo>
                    <a:pt x="529462" y="1141451"/>
                  </a:lnTo>
                  <a:lnTo>
                    <a:pt x="487643" y="1136814"/>
                  </a:lnTo>
                  <a:lnTo>
                    <a:pt x="446279" y="1129112"/>
                  </a:lnTo>
                  <a:lnTo>
                    <a:pt x="405602" y="1118391"/>
                  </a:lnTo>
                  <a:lnTo>
                    <a:pt x="365823" y="1104706"/>
                  </a:lnTo>
                  <a:lnTo>
                    <a:pt x="327152" y="1088130"/>
                  </a:lnTo>
                  <a:lnTo>
                    <a:pt x="289804" y="1068752"/>
                  </a:lnTo>
                  <a:lnTo>
                    <a:pt x="253991" y="1046684"/>
                  </a:lnTo>
                  <a:lnTo>
                    <a:pt x="219898" y="1022042"/>
                  </a:lnTo>
                  <a:lnTo>
                    <a:pt x="187703" y="994953"/>
                  </a:lnTo>
                  <a:lnTo>
                    <a:pt x="157589" y="965569"/>
                  </a:lnTo>
                  <a:lnTo>
                    <a:pt x="129724" y="934055"/>
                  </a:lnTo>
                  <a:lnTo>
                    <a:pt x="104252" y="900577"/>
                  </a:lnTo>
                  <a:lnTo>
                    <a:pt x="81307" y="865309"/>
                  </a:lnTo>
                  <a:lnTo>
                    <a:pt x="61020" y="828449"/>
                  </a:lnTo>
                  <a:lnTo>
                    <a:pt x="43502" y="790203"/>
                  </a:lnTo>
                  <a:lnTo>
                    <a:pt x="28845" y="750773"/>
                  </a:lnTo>
                  <a:lnTo>
                    <a:pt x="17126" y="710363"/>
                  </a:lnTo>
                  <a:lnTo>
                    <a:pt x="8412" y="669200"/>
                  </a:lnTo>
                  <a:lnTo>
                    <a:pt x="2751" y="627516"/>
                  </a:lnTo>
                  <a:lnTo>
                    <a:pt x="171" y="585529"/>
                  </a:lnTo>
                  <a:lnTo>
                    <a:pt x="0" y="571499"/>
                  </a:lnTo>
                  <a:lnTo>
                    <a:pt x="171" y="557470"/>
                  </a:lnTo>
                  <a:lnTo>
                    <a:pt x="2751" y="515483"/>
                  </a:lnTo>
                  <a:lnTo>
                    <a:pt x="8412" y="473799"/>
                  </a:lnTo>
                  <a:lnTo>
                    <a:pt x="17126" y="432636"/>
                  </a:lnTo>
                  <a:lnTo>
                    <a:pt x="28845" y="392226"/>
                  </a:lnTo>
                  <a:lnTo>
                    <a:pt x="43502" y="352796"/>
                  </a:lnTo>
                  <a:lnTo>
                    <a:pt x="61020" y="314550"/>
                  </a:lnTo>
                  <a:lnTo>
                    <a:pt x="81307" y="277690"/>
                  </a:lnTo>
                  <a:lnTo>
                    <a:pt x="104252" y="242421"/>
                  </a:lnTo>
                  <a:lnTo>
                    <a:pt x="129724" y="208944"/>
                  </a:lnTo>
                  <a:lnTo>
                    <a:pt x="157589" y="177430"/>
                  </a:lnTo>
                  <a:lnTo>
                    <a:pt x="187703" y="148046"/>
                  </a:lnTo>
                  <a:lnTo>
                    <a:pt x="219898" y="120957"/>
                  </a:lnTo>
                  <a:lnTo>
                    <a:pt x="253991" y="96315"/>
                  </a:lnTo>
                  <a:lnTo>
                    <a:pt x="289804" y="74247"/>
                  </a:lnTo>
                  <a:lnTo>
                    <a:pt x="327152" y="54869"/>
                  </a:lnTo>
                  <a:lnTo>
                    <a:pt x="365823" y="38292"/>
                  </a:lnTo>
                  <a:lnTo>
                    <a:pt x="405602" y="24608"/>
                  </a:lnTo>
                  <a:lnTo>
                    <a:pt x="446279" y="13886"/>
                  </a:lnTo>
                  <a:lnTo>
                    <a:pt x="487643" y="6185"/>
                  </a:lnTo>
                  <a:lnTo>
                    <a:pt x="529462" y="1547"/>
                  </a:lnTo>
                  <a:lnTo>
                    <a:pt x="571499" y="0"/>
                  </a:lnTo>
                  <a:lnTo>
                    <a:pt x="585529" y="171"/>
                  </a:lnTo>
                  <a:lnTo>
                    <a:pt x="627516" y="2751"/>
                  </a:lnTo>
                  <a:lnTo>
                    <a:pt x="669200" y="8412"/>
                  </a:lnTo>
                  <a:lnTo>
                    <a:pt x="710363" y="17126"/>
                  </a:lnTo>
                  <a:lnTo>
                    <a:pt x="750773" y="28845"/>
                  </a:lnTo>
                  <a:lnTo>
                    <a:pt x="790203" y="43502"/>
                  </a:lnTo>
                  <a:lnTo>
                    <a:pt x="828449" y="61020"/>
                  </a:lnTo>
                  <a:lnTo>
                    <a:pt x="865309" y="81307"/>
                  </a:lnTo>
                  <a:lnTo>
                    <a:pt x="900577" y="104252"/>
                  </a:lnTo>
                  <a:lnTo>
                    <a:pt x="934055" y="129724"/>
                  </a:lnTo>
                  <a:lnTo>
                    <a:pt x="965569" y="157589"/>
                  </a:lnTo>
                  <a:lnTo>
                    <a:pt x="994953" y="187703"/>
                  </a:lnTo>
                  <a:lnTo>
                    <a:pt x="1022042" y="219898"/>
                  </a:lnTo>
                  <a:lnTo>
                    <a:pt x="1046684" y="253991"/>
                  </a:lnTo>
                  <a:lnTo>
                    <a:pt x="1068752" y="289804"/>
                  </a:lnTo>
                  <a:lnTo>
                    <a:pt x="1088130" y="327152"/>
                  </a:lnTo>
                  <a:lnTo>
                    <a:pt x="1104706" y="365823"/>
                  </a:lnTo>
                  <a:lnTo>
                    <a:pt x="1118391" y="405602"/>
                  </a:lnTo>
                  <a:lnTo>
                    <a:pt x="1129112" y="446279"/>
                  </a:lnTo>
                  <a:lnTo>
                    <a:pt x="1136814" y="487643"/>
                  </a:lnTo>
                  <a:lnTo>
                    <a:pt x="1141451" y="529462"/>
                  </a:lnTo>
                  <a:lnTo>
                    <a:pt x="1142999" y="571499"/>
                  </a:lnTo>
                  <a:lnTo>
                    <a:pt x="1142827" y="585529"/>
                  </a:lnTo>
                  <a:lnTo>
                    <a:pt x="1140247" y="627516"/>
                  </a:lnTo>
                  <a:lnTo>
                    <a:pt x="1134586" y="669200"/>
                  </a:lnTo>
                  <a:lnTo>
                    <a:pt x="1125873" y="710363"/>
                  </a:lnTo>
                  <a:lnTo>
                    <a:pt x="1114154" y="750773"/>
                  </a:lnTo>
                  <a:lnTo>
                    <a:pt x="1099496" y="790203"/>
                  </a:lnTo>
                  <a:lnTo>
                    <a:pt x="1081979" y="828449"/>
                  </a:lnTo>
                  <a:lnTo>
                    <a:pt x="1061692" y="865309"/>
                  </a:lnTo>
                  <a:lnTo>
                    <a:pt x="1038747" y="900577"/>
                  </a:lnTo>
                  <a:lnTo>
                    <a:pt x="1013275" y="934055"/>
                  </a:lnTo>
                  <a:lnTo>
                    <a:pt x="985410" y="965569"/>
                  </a:lnTo>
                  <a:lnTo>
                    <a:pt x="955296" y="994953"/>
                  </a:lnTo>
                  <a:lnTo>
                    <a:pt x="923101" y="1022042"/>
                  </a:lnTo>
                  <a:lnTo>
                    <a:pt x="889008" y="1046684"/>
                  </a:lnTo>
                  <a:lnTo>
                    <a:pt x="853195" y="1068752"/>
                  </a:lnTo>
                  <a:lnTo>
                    <a:pt x="815847" y="1088130"/>
                  </a:lnTo>
                  <a:lnTo>
                    <a:pt x="777176" y="1104706"/>
                  </a:lnTo>
                  <a:lnTo>
                    <a:pt x="737397" y="1118391"/>
                  </a:lnTo>
                  <a:lnTo>
                    <a:pt x="696720" y="1129112"/>
                  </a:lnTo>
                  <a:lnTo>
                    <a:pt x="655356" y="1136814"/>
                  </a:lnTo>
                  <a:lnTo>
                    <a:pt x="613537" y="1141451"/>
                  </a:lnTo>
                  <a:lnTo>
                    <a:pt x="571499" y="1142999"/>
                  </a:lnTo>
                  <a:close/>
                </a:path>
              </a:pathLst>
            </a:custGeom>
            <a:solidFill>
              <a:srgbClr val="113C61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8" name="object 16">
              <a:extLst>
                <a:ext uri="{FF2B5EF4-FFF2-40B4-BE49-F238E27FC236}">
                  <a16:creationId xmlns:a16="http://schemas.microsoft.com/office/drawing/2014/main" id="{5CADD7DA-B1EB-4C09-930A-93DCC2C3CEB6}"/>
                </a:ext>
              </a:extLst>
            </p:cNvPr>
            <p:cNvSpPr/>
            <p:nvPr/>
          </p:nvSpPr>
          <p:spPr>
            <a:xfrm>
              <a:off x="9962216" y="6384583"/>
              <a:ext cx="676275" cy="542925"/>
            </a:xfrm>
            <a:custGeom>
              <a:avLst/>
              <a:gdLst/>
              <a:ahLst/>
              <a:cxnLst/>
              <a:rect l="l" t="t" r="r" b="b"/>
              <a:pathLst>
                <a:path w="676275" h="542925">
                  <a:moveTo>
                    <a:pt x="338040" y="542925"/>
                  </a:moveTo>
                  <a:lnTo>
                    <a:pt x="225717" y="541152"/>
                  </a:lnTo>
                  <a:lnTo>
                    <a:pt x="137369" y="536941"/>
                  </a:lnTo>
                  <a:lnTo>
                    <a:pt x="73834" y="528741"/>
                  </a:lnTo>
                  <a:lnTo>
                    <a:pt x="35956" y="506761"/>
                  </a:lnTo>
                  <a:lnTo>
                    <a:pt x="14055" y="468747"/>
                  </a:lnTo>
                  <a:lnTo>
                    <a:pt x="5884" y="415590"/>
                  </a:lnTo>
                  <a:lnTo>
                    <a:pt x="1688" y="350254"/>
                  </a:lnTo>
                  <a:lnTo>
                    <a:pt x="142" y="294844"/>
                  </a:lnTo>
                  <a:lnTo>
                    <a:pt x="0" y="263193"/>
                  </a:lnTo>
                  <a:lnTo>
                    <a:pt x="142" y="248080"/>
                  </a:lnTo>
                  <a:lnTo>
                    <a:pt x="1688" y="192670"/>
                  </a:lnTo>
                  <a:lnTo>
                    <a:pt x="5884" y="127335"/>
                  </a:lnTo>
                  <a:lnTo>
                    <a:pt x="14055" y="74177"/>
                  </a:lnTo>
                  <a:lnTo>
                    <a:pt x="35956" y="36163"/>
                  </a:lnTo>
                  <a:lnTo>
                    <a:pt x="73834" y="14183"/>
                  </a:lnTo>
                  <a:lnTo>
                    <a:pt x="137369" y="5983"/>
                  </a:lnTo>
                  <a:lnTo>
                    <a:pt x="225717" y="1772"/>
                  </a:lnTo>
                  <a:lnTo>
                    <a:pt x="304176" y="221"/>
                  </a:lnTo>
                  <a:lnTo>
                    <a:pt x="338040" y="0"/>
                  </a:lnTo>
                  <a:lnTo>
                    <a:pt x="371905" y="221"/>
                  </a:lnTo>
                  <a:lnTo>
                    <a:pt x="450363" y="1772"/>
                  </a:lnTo>
                  <a:lnTo>
                    <a:pt x="538712" y="5983"/>
                  </a:lnTo>
                  <a:lnTo>
                    <a:pt x="602246" y="14183"/>
                  </a:lnTo>
                  <a:lnTo>
                    <a:pt x="640124" y="36163"/>
                  </a:lnTo>
                  <a:lnTo>
                    <a:pt x="662026" y="74177"/>
                  </a:lnTo>
                  <a:lnTo>
                    <a:pt x="670197" y="127335"/>
                  </a:lnTo>
                  <a:lnTo>
                    <a:pt x="672700" y="166322"/>
                  </a:lnTo>
                  <a:lnTo>
                    <a:pt x="287063" y="166322"/>
                  </a:lnTo>
                  <a:lnTo>
                    <a:pt x="278874" y="168616"/>
                  </a:lnTo>
                  <a:lnTo>
                    <a:pt x="272795" y="174581"/>
                  </a:lnTo>
                  <a:lnTo>
                    <a:pt x="270416" y="183305"/>
                  </a:lnTo>
                  <a:lnTo>
                    <a:pt x="270416" y="359619"/>
                  </a:lnTo>
                  <a:lnTo>
                    <a:pt x="272795" y="368348"/>
                  </a:lnTo>
                  <a:lnTo>
                    <a:pt x="278874" y="374321"/>
                  </a:lnTo>
                  <a:lnTo>
                    <a:pt x="287063" y="376617"/>
                  </a:lnTo>
                  <a:lnTo>
                    <a:pt x="672699" y="376617"/>
                  </a:lnTo>
                  <a:lnTo>
                    <a:pt x="670197" y="415590"/>
                  </a:lnTo>
                  <a:lnTo>
                    <a:pt x="662026" y="468747"/>
                  </a:lnTo>
                  <a:lnTo>
                    <a:pt x="640137" y="506761"/>
                  </a:lnTo>
                  <a:lnTo>
                    <a:pt x="602246" y="528741"/>
                  </a:lnTo>
                  <a:lnTo>
                    <a:pt x="538712" y="536941"/>
                  </a:lnTo>
                  <a:lnTo>
                    <a:pt x="450363" y="541152"/>
                  </a:lnTo>
                  <a:lnTo>
                    <a:pt x="371905" y="542703"/>
                  </a:lnTo>
                  <a:lnTo>
                    <a:pt x="338040" y="542925"/>
                  </a:lnTo>
                  <a:close/>
                </a:path>
                <a:path w="676275" h="542925">
                  <a:moveTo>
                    <a:pt x="672699" y="376617"/>
                  </a:moveTo>
                  <a:lnTo>
                    <a:pt x="287063" y="376617"/>
                  </a:lnTo>
                  <a:lnTo>
                    <a:pt x="295775" y="374312"/>
                  </a:lnTo>
                  <a:lnTo>
                    <a:pt x="447929" y="286155"/>
                  </a:lnTo>
                  <a:lnTo>
                    <a:pt x="454262" y="279731"/>
                  </a:lnTo>
                  <a:lnTo>
                    <a:pt x="456373" y="271462"/>
                  </a:lnTo>
                  <a:lnTo>
                    <a:pt x="454262" y="263193"/>
                  </a:lnTo>
                  <a:lnTo>
                    <a:pt x="447929" y="256769"/>
                  </a:lnTo>
                  <a:lnTo>
                    <a:pt x="295775" y="168612"/>
                  </a:lnTo>
                  <a:lnTo>
                    <a:pt x="287063" y="166322"/>
                  </a:lnTo>
                  <a:lnTo>
                    <a:pt x="672700" y="166322"/>
                  </a:lnTo>
                  <a:lnTo>
                    <a:pt x="674392" y="192670"/>
                  </a:lnTo>
                  <a:lnTo>
                    <a:pt x="675938" y="248080"/>
                  </a:lnTo>
                  <a:lnTo>
                    <a:pt x="676081" y="263193"/>
                  </a:lnTo>
                  <a:lnTo>
                    <a:pt x="676020" y="286155"/>
                  </a:lnTo>
                  <a:lnTo>
                    <a:pt x="675938" y="294844"/>
                  </a:lnTo>
                  <a:lnTo>
                    <a:pt x="674392" y="350254"/>
                  </a:lnTo>
                  <a:lnTo>
                    <a:pt x="672699" y="376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9" name="object 17">
            <a:extLst>
              <a:ext uri="{FF2B5EF4-FFF2-40B4-BE49-F238E27FC236}">
                <a16:creationId xmlns:a16="http://schemas.microsoft.com/office/drawing/2014/main" id="{4761797C-A2DE-4D5E-BAEB-7F28CE954438}"/>
              </a:ext>
            </a:extLst>
          </p:cNvPr>
          <p:cNvGrpSpPr/>
          <p:nvPr/>
        </p:nvGrpSpPr>
        <p:grpSpPr>
          <a:xfrm>
            <a:off x="9967432" y="6284996"/>
            <a:ext cx="517975" cy="489806"/>
            <a:chOff x="9740332" y="7659230"/>
            <a:chExt cx="1143000" cy="1143000"/>
          </a:xfrm>
        </p:grpSpPr>
        <p:sp>
          <p:nvSpPr>
            <p:cNvPr id="60" name="object 18">
              <a:extLst>
                <a:ext uri="{FF2B5EF4-FFF2-40B4-BE49-F238E27FC236}">
                  <a16:creationId xmlns:a16="http://schemas.microsoft.com/office/drawing/2014/main" id="{9B833E23-565D-49C0-B5A3-1C1E9259A2B0}"/>
                </a:ext>
              </a:extLst>
            </p:cNvPr>
            <p:cNvSpPr/>
            <p:nvPr/>
          </p:nvSpPr>
          <p:spPr>
            <a:xfrm>
              <a:off x="9740332" y="765923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499" y="1142999"/>
                  </a:moveTo>
                  <a:lnTo>
                    <a:pt x="529462" y="1141451"/>
                  </a:lnTo>
                  <a:lnTo>
                    <a:pt x="487643" y="1136814"/>
                  </a:lnTo>
                  <a:lnTo>
                    <a:pt x="446279" y="1129112"/>
                  </a:lnTo>
                  <a:lnTo>
                    <a:pt x="405602" y="1118391"/>
                  </a:lnTo>
                  <a:lnTo>
                    <a:pt x="365823" y="1104706"/>
                  </a:lnTo>
                  <a:lnTo>
                    <a:pt x="327152" y="1088130"/>
                  </a:lnTo>
                  <a:lnTo>
                    <a:pt x="289804" y="1068752"/>
                  </a:lnTo>
                  <a:lnTo>
                    <a:pt x="253991" y="1046684"/>
                  </a:lnTo>
                  <a:lnTo>
                    <a:pt x="219898" y="1022042"/>
                  </a:lnTo>
                  <a:lnTo>
                    <a:pt x="187703" y="994953"/>
                  </a:lnTo>
                  <a:lnTo>
                    <a:pt x="157589" y="965569"/>
                  </a:lnTo>
                  <a:lnTo>
                    <a:pt x="129724" y="934055"/>
                  </a:lnTo>
                  <a:lnTo>
                    <a:pt x="104252" y="900577"/>
                  </a:lnTo>
                  <a:lnTo>
                    <a:pt x="81307" y="865309"/>
                  </a:lnTo>
                  <a:lnTo>
                    <a:pt x="61020" y="828449"/>
                  </a:lnTo>
                  <a:lnTo>
                    <a:pt x="43502" y="790203"/>
                  </a:lnTo>
                  <a:lnTo>
                    <a:pt x="28845" y="750773"/>
                  </a:lnTo>
                  <a:lnTo>
                    <a:pt x="17126" y="710363"/>
                  </a:lnTo>
                  <a:lnTo>
                    <a:pt x="8412" y="669200"/>
                  </a:lnTo>
                  <a:lnTo>
                    <a:pt x="2751" y="627516"/>
                  </a:lnTo>
                  <a:lnTo>
                    <a:pt x="171" y="585529"/>
                  </a:lnTo>
                  <a:lnTo>
                    <a:pt x="0" y="571499"/>
                  </a:lnTo>
                  <a:lnTo>
                    <a:pt x="171" y="557470"/>
                  </a:lnTo>
                  <a:lnTo>
                    <a:pt x="2751" y="515483"/>
                  </a:lnTo>
                  <a:lnTo>
                    <a:pt x="8412" y="473799"/>
                  </a:lnTo>
                  <a:lnTo>
                    <a:pt x="17126" y="432636"/>
                  </a:lnTo>
                  <a:lnTo>
                    <a:pt x="28845" y="392226"/>
                  </a:lnTo>
                  <a:lnTo>
                    <a:pt x="43502" y="352796"/>
                  </a:lnTo>
                  <a:lnTo>
                    <a:pt x="61020" y="314550"/>
                  </a:lnTo>
                  <a:lnTo>
                    <a:pt x="81307" y="277690"/>
                  </a:lnTo>
                  <a:lnTo>
                    <a:pt x="104252" y="242421"/>
                  </a:lnTo>
                  <a:lnTo>
                    <a:pt x="129724" y="208944"/>
                  </a:lnTo>
                  <a:lnTo>
                    <a:pt x="157589" y="177430"/>
                  </a:lnTo>
                  <a:lnTo>
                    <a:pt x="187703" y="148046"/>
                  </a:lnTo>
                  <a:lnTo>
                    <a:pt x="219898" y="120957"/>
                  </a:lnTo>
                  <a:lnTo>
                    <a:pt x="253991" y="96315"/>
                  </a:lnTo>
                  <a:lnTo>
                    <a:pt x="289804" y="74247"/>
                  </a:lnTo>
                  <a:lnTo>
                    <a:pt x="327152" y="54869"/>
                  </a:lnTo>
                  <a:lnTo>
                    <a:pt x="365823" y="38292"/>
                  </a:lnTo>
                  <a:lnTo>
                    <a:pt x="405602" y="24608"/>
                  </a:lnTo>
                  <a:lnTo>
                    <a:pt x="446279" y="13886"/>
                  </a:lnTo>
                  <a:lnTo>
                    <a:pt x="487643" y="6185"/>
                  </a:lnTo>
                  <a:lnTo>
                    <a:pt x="529462" y="1547"/>
                  </a:lnTo>
                  <a:lnTo>
                    <a:pt x="571499" y="0"/>
                  </a:lnTo>
                  <a:lnTo>
                    <a:pt x="585529" y="171"/>
                  </a:lnTo>
                  <a:lnTo>
                    <a:pt x="627516" y="2751"/>
                  </a:lnTo>
                  <a:lnTo>
                    <a:pt x="669200" y="8412"/>
                  </a:lnTo>
                  <a:lnTo>
                    <a:pt x="710363" y="17126"/>
                  </a:lnTo>
                  <a:lnTo>
                    <a:pt x="750773" y="28845"/>
                  </a:lnTo>
                  <a:lnTo>
                    <a:pt x="790203" y="43502"/>
                  </a:lnTo>
                  <a:lnTo>
                    <a:pt x="828449" y="61020"/>
                  </a:lnTo>
                  <a:lnTo>
                    <a:pt x="865309" y="81307"/>
                  </a:lnTo>
                  <a:lnTo>
                    <a:pt x="900577" y="104252"/>
                  </a:lnTo>
                  <a:lnTo>
                    <a:pt x="934055" y="129724"/>
                  </a:lnTo>
                  <a:lnTo>
                    <a:pt x="965569" y="157589"/>
                  </a:lnTo>
                  <a:lnTo>
                    <a:pt x="994953" y="187703"/>
                  </a:lnTo>
                  <a:lnTo>
                    <a:pt x="1022042" y="219898"/>
                  </a:lnTo>
                  <a:lnTo>
                    <a:pt x="1046684" y="253991"/>
                  </a:lnTo>
                  <a:lnTo>
                    <a:pt x="1068752" y="289804"/>
                  </a:lnTo>
                  <a:lnTo>
                    <a:pt x="1088130" y="327152"/>
                  </a:lnTo>
                  <a:lnTo>
                    <a:pt x="1104706" y="365823"/>
                  </a:lnTo>
                  <a:lnTo>
                    <a:pt x="1118391" y="405602"/>
                  </a:lnTo>
                  <a:lnTo>
                    <a:pt x="1129112" y="446279"/>
                  </a:lnTo>
                  <a:lnTo>
                    <a:pt x="1136814" y="487643"/>
                  </a:lnTo>
                  <a:lnTo>
                    <a:pt x="1141451" y="529462"/>
                  </a:lnTo>
                  <a:lnTo>
                    <a:pt x="1142999" y="571499"/>
                  </a:lnTo>
                  <a:lnTo>
                    <a:pt x="1142827" y="585529"/>
                  </a:lnTo>
                  <a:lnTo>
                    <a:pt x="1140247" y="627516"/>
                  </a:lnTo>
                  <a:lnTo>
                    <a:pt x="1134586" y="669200"/>
                  </a:lnTo>
                  <a:lnTo>
                    <a:pt x="1125873" y="710363"/>
                  </a:lnTo>
                  <a:lnTo>
                    <a:pt x="1114154" y="750773"/>
                  </a:lnTo>
                  <a:lnTo>
                    <a:pt x="1099496" y="790203"/>
                  </a:lnTo>
                  <a:lnTo>
                    <a:pt x="1081979" y="828449"/>
                  </a:lnTo>
                  <a:lnTo>
                    <a:pt x="1061692" y="865309"/>
                  </a:lnTo>
                  <a:lnTo>
                    <a:pt x="1038747" y="900577"/>
                  </a:lnTo>
                  <a:lnTo>
                    <a:pt x="1013275" y="934055"/>
                  </a:lnTo>
                  <a:lnTo>
                    <a:pt x="985410" y="965569"/>
                  </a:lnTo>
                  <a:lnTo>
                    <a:pt x="955296" y="994953"/>
                  </a:lnTo>
                  <a:lnTo>
                    <a:pt x="923101" y="1022042"/>
                  </a:lnTo>
                  <a:lnTo>
                    <a:pt x="889008" y="1046684"/>
                  </a:lnTo>
                  <a:lnTo>
                    <a:pt x="853195" y="1068752"/>
                  </a:lnTo>
                  <a:lnTo>
                    <a:pt x="815847" y="1088130"/>
                  </a:lnTo>
                  <a:lnTo>
                    <a:pt x="777176" y="1104706"/>
                  </a:lnTo>
                  <a:lnTo>
                    <a:pt x="737397" y="1118391"/>
                  </a:lnTo>
                  <a:lnTo>
                    <a:pt x="696720" y="1129112"/>
                  </a:lnTo>
                  <a:lnTo>
                    <a:pt x="655356" y="1136814"/>
                  </a:lnTo>
                  <a:lnTo>
                    <a:pt x="613537" y="1141451"/>
                  </a:lnTo>
                  <a:lnTo>
                    <a:pt x="571499" y="1142999"/>
                  </a:lnTo>
                  <a:close/>
                </a:path>
              </a:pathLst>
            </a:custGeom>
            <a:solidFill>
              <a:srgbClr val="113C61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object 19">
              <a:extLst>
                <a:ext uri="{FF2B5EF4-FFF2-40B4-BE49-F238E27FC236}">
                  <a16:creationId xmlns:a16="http://schemas.microsoft.com/office/drawing/2014/main" id="{FEF08752-698F-473B-BB6B-46FEA1D1CAE2}"/>
                </a:ext>
              </a:extLst>
            </p:cNvPr>
            <p:cNvSpPr/>
            <p:nvPr/>
          </p:nvSpPr>
          <p:spPr>
            <a:xfrm>
              <a:off x="9963996" y="7940302"/>
              <a:ext cx="695325" cy="486409"/>
            </a:xfrm>
            <a:custGeom>
              <a:avLst/>
              <a:gdLst/>
              <a:ahLst/>
              <a:cxnLst/>
              <a:rect l="l" t="t" r="r" b="b"/>
              <a:pathLst>
                <a:path w="695325" h="486409">
                  <a:moveTo>
                    <a:pt x="617673" y="485807"/>
                  </a:moveTo>
                  <a:lnTo>
                    <a:pt x="77540" y="485807"/>
                  </a:lnTo>
                  <a:lnTo>
                    <a:pt x="47386" y="479615"/>
                  </a:lnTo>
                  <a:lnTo>
                    <a:pt x="22736" y="462739"/>
                  </a:lnTo>
                  <a:lnTo>
                    <a:pt x="6103" y="437729"/>
                  </a:lnTo>
                  <a:lnTo>
                    <a:pt x="0" y="407137"/>
                  </a:lnTo>
                  <a:lnTo>
                    <a:pt x="0" y="78670"/>
                  </a:lnTo>
                  <a:lnTo>
                    <a:pt x="1226" y="64702"/>
                  </a:lnTo>
                  <a:lnTo>
                    <a:pt x="17925" y="28426"/>
                  </a:lnTo>
                  <a:lnTo>
                    <a:pt x="60583" y="1900"/>
                  </a:lnTo>
                  <a:lnTo>
                    <a:pt x="77538" y="0"/>
                  </a:lnTo>
                  <a:lnTo>
                    <a:pt x="617669" y="0"/>
                  </a:lnTo>
                  <a:lnTo>
                    <a:pt x="634645" y="1903"/>
                  </a:lnTo>
                  <a:lnTo>
                    <a:pt x="650323" y="7334"/>
                  </a:lnTo>
                  <a:lnTo>
                    <a:pt x="664295" y="15877"/>
                  </a:lnTo>
                  <a:lnTo>
                    <a:pt x="676254" y="27200"/>
                  </a:lnTo>
                  <a:lnTo>
                    <a:pt x="77536" y="27200"/>
                  </a:lnTo>
                  <a:lnTo>
                    <a:pt x="69378" y="27867"/>
                  </a:lnTo>
                  <a:lnTo>
                    <a:pt x="61632" y="29797"/>
                  </a:lnTo>
                  <a:lnTo>
                    <a:pt x="54399" y="32883"/>
                  </a:lnTo>
                  <a:lnTo>
                    <a:pt x="47783" y="37019"/>
                  </a:lnTo>
                  <a:lnTo>
                    <a:pt x="68834" y="58378"/>
                  </a:lnTo>
                  <a:lnTo>
                    <a:pt x="30923" y="58378"/>
                  </a:lnTo>
                  <a:lnTo>
                    <a:pt x="28276" y="64608"/>
                  </a:lnTo>
                  <a:lnTo>
                    <a:pt x="26805" y="71468"/>
                  </a:lnTo>
                  <a:lnTo>
                    <a:pt x="26805" y="413293"/>
                  </a:lnTo>
                  <a:lnTo>
                    <a:pt x="27879" y="419195"/>
                  </a:lnTo>
                  <a:lnTo>
                    <a:pt x="29840" y="424671"/>
                  </a:lnTo>
                  <a:lnTo>
                    <a:pt x="68082" y="424671"/>
                  </a:lnTo>
                  <a:lnTo>
                    <a:pt x="45601" y="447092"/>
                  </a:lnTo>
                  <a:lnTo>
                    <a:pt x="52572" y="451927"/>
                  </a:lnTo>
                  <a:lnTo>
                    <a:pt x="60306" y="455549"/>
                  </a:lnTo>
                  <a:lnTo>
                    <a:pt x="68672" y="457822"/>
                  </a:lnTo>
                  <a:lnTo>
                    <a:pt x="77538" y="458610"/>
                  </a:lnTo>
                  <a:lnTo>
                    <a:pt x="675223" y="458610"/>
                  </a:lnTo>
                  <a:lnTo>
                    <a:pt x="672477" y="462739"/>
                  </a:lnTo>
                  <a:lnTo>
                    <a:pt x="647826" y="479615"/>
                  </a:lnTo>
                  <a:lnTo>
                    <a:pt x="617673" y="485807"/>
                  </a:lnTo>
                  <a:close/>
                </a:path>
                <a:path w="695325" h="486409">
                  <a:moveTo>
                    <a:pt x="400667" y="325844"/>
                  </a:moveTo>
                  <a:lnTo>
                    <a:pt x="347602" y="325844"/>
                  </a:lnTo>
                  <a:lnTo>
                    <a:pt x="354793" y="325132"/>
                  </a:lnTo>
                  <a:lnTo>
                    <a:pt x="361607" y="323038"/>
                  </a:lnTo>
                  <a:lnTo>
                    <a:pt x="367883" y="319631"/>
                  </a:lnTo>
                  <a:lnTo>
                    <a:pt x="373464" y="314975"/>
                  </a:lnTo>
                  <a:lnTo>
                    <a:pt x="647420" y="37019"/>
                  </a:lnTo>
                  <a:lnTo>
                    <a:pt x="640806" y="32883"/>
                  </a:lnTo>
                  <a:lnTo>
                    <a:pt x="633575" y="29797"/>
                  </a:lnTo>
                  <a:lnTo>
                    <a:pt x="625829" y="27867"/>
                  </a:lnTo>
                  <a:lnTo>
                    <a:pt x="617669" y="27200"/>
                  </a:lnTo>
                  <a:lnTo>
                    <a:pt x="676254" y="27200"/>
                  </a:lnTo>
                  <a:lnTo>
                    <a:pt x="692288" y="58376"/>
                  </a:lnTo>
                  <a:lnTo>
                    <a:pt x="664282" y="58378"/>
                  </a:lnTo>
                  <a:lnTo>
                    <a:pt x="482762" y="242552"/>
                  </a:lnTo>
                  <a:lnTo>
                    <a:pt x="502047" y="261785"/>
                  </a:lnTo>
                  <a:lnTo>
                    <a:pt x="463802" y="261785"/>
                  </a:lnTo>
                  <a:lnTo>
                    <a:pt x="400667" y="325844"/>
                  </a:lnTo>
                  <a:close/>
                </a:path>
                <a:path w="695325" h="486409">
                  <a:moveTo>
                    <a:pt x="691715" y="424671"/>
                  </a:moveTo>
                  <a:lnTo>
                    <a:pt x="665367" y="424671"/>
                  </a:lnTo>
                  <a:lnTo>
                    <a:pt x="667328" y="419195"/>
                  </a:lnTo>
                  <a:lnTo>
                    <a:pt x="668402" y="413293"/>
                  </a:lnTo>
                  <a:lnTo>
                    <a:pt x="668402" y="71468"/>
                  </a:lnTo>
                  <a:lnTo>
                    <a:pt x="666931" y="64608"/>
                  </a:lnTo>
                  <a:lnTo>
                    <a:pt x="664284" y="58376"/>
                  </a:lnTo>
                  <a:lnTo>
                    <a:pt x="692289" y="58378"/>
                  </a:lnTo>
                  <a:lnTo>
                    <a:pt x="693986" y="64702"/>
                  </a:lnTo>
                  <a:lnTo>
                    <a:pt x="695213" y="78670"/>
                  </a:lnTo>
                  <a:lnTo>
                    <a:pt x="695213" y="407137"/>
                  </a:lnTo>
                  <a:lnTo>
                    <a:pt x="691715" y="424671"/>
                  </a:lnTo>
                  <a:close/>
                </a:path>
                <a:path w="695325" h="486409">
                  <a:moveTo>
                    <a:pt x="68082" y="424671"/>
                  </a:moveTo>
                  <a:lnTo>
                    <a:pt x="29840" y="424671"/>
                  </a:lnTo>
                  <a:lnTo>
                    <a:pt x="212445" y="242550"/>
                  </a:lnTo>
                  <a:lnTo>
                    <a:pt x="30923" y="58378"/>
                  </a:lnTo>
                  <a:lnTo>
                    <a:pt x="68834" y="58378"/>
                  </a:lnTo>
                  <a:lnTo>
                    <a:pt x="269315" y="261785"/>
                  </a:lnTo>
                  <a:lnTo>
                    <a:pt x="231405" y="261785"/>
                  </a:lnTo>
                  <a:lnTo>
                    <a:pt x="68082" y="424671"/>
                  </a:lnTo>
                  <a:close/>
                </a:path>
                <a:path w="695325" h="486409">
                  <a:moveTo>
                    <a:pt x="347604" y="353043"/>
                  </a:moveTo>
                  <a:lnTo>
                    <a:pt x="302785" y="334209"/>
                  </a:lnTo>
                  <a:lnTo>
                    <a:pt x="231405" y="261785"/>
                  </a:lnTo>
                  <a:lnTo>
                    <a:pt x="269315" y="261785"/>
                  </a:lnTo>
                  <a:lnTo>
                    <a:pt x="321740" y="314975"/>
                  </a:lnTo>
                  <a:lnTo>
                    <a:pt x="327322" y="319631"/>
                  </a:lnTo>
                  <a:lnTo>
                    <a:pt x="333598" y="323038"/>
                  </a:lnTo>
                  <a:lnTo>
                    <a:pt x="340411" y="325132"/>
                  </a:lnTo>
                  <a:lnTo>
                    <a:pt x="347602" y="325844"/>
                  </a:lnTo>
                  <a:lnTo>
                    <a:pt x="400667" y="325844"/>
                  </a:lnTo>
                  <a:lnTo>
                    <a:pt x="392422" y="334209"/>
                  </a:lnTo>
                  <a:lnTo>
                    <a:pt x="382750" y="342276"/>
                  </a:lnTo>
                  <a:lnTo>
                    <a:pt x="371873" y="348181"/>
                  </a:lnTo>
                  <a:lnTo>
                    <a:pt x="360066" y="351809"/>
                  </a:lnTo>
                  <a:lnTo>
                    <a:pt x="347604" y="353043"/>
                  </a:lnTo>
                  <a:close/>
                </a:path>
                <a:path w="695325" h="486409">
                  <a:moveTo>
                    <a:pt x="675223" y="458610"/>
                  </a:moveTo>
                  <a:lnTo>
                    <a:pt x="617669" y="458610"/>
                  </a:lnTo>
                  <a:lnTo>
                    <a:pt x="626534" y="457822"/>
                  </a:lnTo>
                  <a:lnTo>
                    <a:pt x="634900" y="455549"/>
                  </a:lnTo>
                  <a:lnTo>
                    <a:pt x="642635" y="451927"/>
                  </a:lnTo>
                  <a:lnTo>
                    <a:pt x="649606" y="447092"/>
                  </a:lnTo>
                  <a:lnTo>
                    <a:pt x="463802" y="261785"/>
                  </a:lnTo>
                  <a:lnTo>
                    <a:pt x="502047" y="261785"/>
                  </a:lnTo>
                  <a:lnTo>
                    <a:pt x="665367" y="424671"/>
                  </a:lnTo>
                  <a:lnTo>
                    <a:pt x="691715" y="424671"/>
                  </a:lnTo>
                  <a:lnTo>
                    <a:pt x="689110" y="437729"/>
                  </a:lnTo>
                  <a:lnTo>
                    <a:pt x="675223" y="458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2" name="object 21">
            <a:extLst>
              <a:ext uri="{FF2B5EF4-FFF2-40B4-BE49-F238E27FC236}">
                <a16:creationId xmlns:a16="http://schemas.microsoft.com/office/drawing/2014/main" id="{0EB69D9A-24D0-44EC-A74D-A87FE7ED59A7}"/>
              </a:ext>
            </a:extLst>
          </p:cNvPr>
          <p:cNvSpPr txBox="1"/>
          <p:nvPr/>
        </p:nvSpPr>
        <p:spPr>
          <a:xfrm>
            <a:off x="1572786" y="6372799"/>
            <a:ext cx="1593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cs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www.ncste.kz</a:t>
            </a:r>
            <a:endParaRPr sz="1200" dirty="0">
              <a:solidFill>
                <a:schemeClr val="bg1">
                  <a:lumMod val="9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4" name="object 23">
            <a:extLst>
              <a:ext uri="{FF2B5EF4-FFF2-40B4-BE49-F238E27FC236}">
                <a16:creationId xmlns:a16="http://schemas.microsoft.com/office/drawing/2014/main" id="{04109537-6E93-4DDD-867E-10AC21DAE82A}"/>
              </a:ext>
            </a:extLst>
          </p:cNvPr>
          <p:cNvSpPr txBox="1"/>
          <p:nvPr/>
        </p:nvSpPr>
        <p:spPr>
          <a:xfrm>
            <a:off x="8159439" y="6402514"/>
            <a:ext cx="9518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cs typeface="Arial" panose="020B0604020202020204"/>
              </a:rPr>
              <a:t>ncste.kz</a:t>
            </a:r>
            <a:endParaRPr sz="1200" dirty="0">
              <a:solidFill>
                <a:schemeClr val="bg1">
                  <a:lumMod val="9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B5F70060-A33F-41DD-8357-4B9EFC7224DD}"/>
              </a:ext>
            </a:extLst>
          </p:cNvPr>
          <p:cNvSpPr txBox="1"/>
          <p:nvPr/>
        </p:nvSpPr>
        <p:spPr>
          <a:xfrm>
            <a:off x="10588382" y="6402514"/>
            <a:ext cx="16036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75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cs typeface="Arial" panose="020B06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info@ncste.kz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11">
            <a:extLst>
              <a:ext uri="{FF2B5EF4-FFF2-40B4-BE49-F238E27FC236}">
                <a16:creationId xmlns:a16="http://schemas.microsoft.com/office/drawing/2014/main" id="{5CE24036-9D26-47D1-9695-A8AA02F3C6AB}"/>
              </a:ext>
            </a:extLst>
          </p:cNvPr>
          <p:cNvGrpSpPr/>
          <p:nvPr/>
        </p:nvGrpSpPr>
        <p:grpSpPr>
          <a:xfrm>
            <a:off x="3607551" y="6256355"/>
            <a:ext cx="517975" cy="489807"/>
            <a:chOff x="9722724" y="4503050"/>
            <a:chExt cx="1143000" cy="1143000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182BF4E0-C035-4E74-A907-982B0CB8DBD3}"/>
                </a:ext>
              </a:extLst>
            </p:cNvPr>
            <p:cNvSpPr/>
            <p:nvPr/>
          </p:nvSpPr>
          <p:spPr>
            <a:xfrm>
              <a:off x="9722724" y="450305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571499" y="1142999"/>
                  </a:moveTo>
                  <a:lnTo>
                    <a:pt x="529462" y="1141451"/>
                  </a:lnTo>
                  <a:lnTo>
                    <a:pt x="487643" y="1136814"/>
                  </a:lnTo>
                  <a:lnTo>
                    <a:pt x="446279" y="1129112"/>
                  </a:lnTo>
                  <a:lnTo>
                    <a:pt x="405602" y="1118391"/>
                  </a:lnTo>
                  <a:lnTo>
                    <a:pt x="365823" y="1104706"/>
                  </a:lnTo>
                  <a:lnTo>
                    <a:pt x="327152" y="1088130"/>
                  </a:lnTo>
                  <a:lnTo>
                    <a:pt x="289804" y="1068752"/>
                  </a:lnTo>
                  <a:lnTo>
                    <a:pt x="253991" y="1046684"/>
                  </a:lnTo>
                  <a:lnTo>
                    <a:pt x="219898" y="1022042"/>
                  </a:lnTo>
                  <a:lnTo>
                    <a:pt x="187703" y="994953"/>
                  </a:lnTo>
                  <a:lnTo>
                    <a:pt x="157589" y="965569"/>
                  </a:lnTo>
                  <a:lnTo>
                    <a:pt x="129724" y="934055"/>
                  </a:lnTo>
                  <a:lnTo>
                    <a:pt x="104252" y="900577"/>
                  </a:lnTo>
                  <a:lnTo>
                    <a:pt x="81307" y="865309"/>
                  </a:lnTo>
                  <a:lnTo>
                    <a:pt x="61020" y="828449"/>
                  </a:lnTo>
                  <a:lnTo>
                    <a:pt x="43502" y="790203"/>
                  </a:lnTo>
                  <a:lnTo>
                    <a:pt x="28845" y="750773"/>
                  </a:lnTo>
                  <a:lnTo>
                    <a:pt x="17126" y="710363"/>
                  </a:lnTo>
                  <a:lnTo>
                    <a:pt x="8412" y="669200"/>
                  </a:lnTo>
                  <a:lnTo>
                    <a:pt x="2751" y="627516"/>
                  </a:lnTo>
                  <a:lnTo>
                    <a:pt x="171" y="585529"/>
                  </a:lnTo>
                  <a:lnTo>
                    <a:pt x="0" y="571499"/>
                  </a:lnTo>
                  <a:lnTo>
                    <a:pt x="171" y="557470"/>
                  </a:lnTo>
                  <a:lnTo>
                    <a:pt x="2751" y="515483"/>
                  </a:lnTo>
                  <a:lnTo>
                    <a:pt x="8412" y="473799"/>
                  </a:lnTo>
                  <a:lnTo>
                    <a:pt x="17126" y="432636"/>
                  </a:lnTo>
                  <a:lnTo>
                    <a:pt x="28845" y="392226"/>
                  </a:lnTo>
                  <a:lnTo>
                    <a:pt x="43502" y="352796"/>
                  </a:lnTo>
                  <a:lnTo>
                    <a:pt x="61020" y="314550"/>
                  </a:lnTo>
                  <a:lnTo>
                    <a:pt x="81307" y="277690"/>
                  </a:lnTo>
                  <a:lnTo>
                    <a:pt x="104252" y="242421"/>
                  </a:lnTo>
                  <a:lnTo>
                    <a:pt x="129724" y="208944"/>
                  </a:lnTo>
                  <a:lnTo>
                    <a:pt x="157589" y="177430"/>
                  </a:lnTo>
                  <a:lnTo>
                    <a:pt x="187703" y="148046"/>
                  </a:lnTo>
                  <a:lnTo>
                    <a:pt x="219898" y="120957"/>
                  </a:lnTo>
                  <a:lnTo>
                    <a:pt x="253991" y="96315"/>
                  </a:lnTo>
                  <a:lnTo>
                    <a:pt x="289804" y="74247"/>
                  </a:lnTo>
                  <a:lnTo>
                    <a:pt x="327152" y="54869"/>
                  </a:lnTo>
                  <a:lnTo>
                    <a:pt x="365823" y="38292"/>
                  </a:lnTo>
                  <a:lnTo>
                    <a:pt x="405602" y="24608"/>
                  </a:lnTo>
                  <a:lnTo>
                    <a:pt x="446279" y="13886"/>
                  </a:lnTo>
                  <a:lnTo>
                    <a:pt x="487643" y="6185"/>
                  </a:lnTo>
                  <a:lnTo>
                    <a:pt x="529462" y="1547"/>
                  </a:lnTo>
                  <a:lnTo>
                    <a:pt x="571499" y="0"/>
                  </a:lnTo>
                  <a:lnTo>
                    <a:pt x="585529" y="171"/>
                  </a:lnTo>
                  <a:lnTo>
                    <a:pt x="627516" y="2751"/>
                  </a:lnTo>
                  <a:lnTo>
                    <a:pt x="669200" y="8412"/>
                  </a:lnTo>
                  <a:lnTo>
                    <a:pt x="710363" y="17126"/>
                  </a:lnTo>
                  <a:lnTo>
                    <a:pt x="750773" y="28845"/>
                  </a:lnTo>
                  <a:lnTo>
                    <a:pt x="790203" y="43502"/>
                  </a:lnTo>
                  <a:lnTo>
                    <a:pt x="828449" y="61020"/>
                  </a:lnTo>
                  <a:lnTo>
                    <a:pt x="865309" y="81307"/>
                  </a:lnTo>
                  <a:lnTo>
                    <a:pt x="900577" y="104252"/>
                  </a:lnTo>
                  <a:lnTo>
                    <a:pt x="934055" y="129724"/>
                  </a:lnTo>
                  <a:lnTo>
                    <a:pt x="965569" y="157589"/>
                  </a:lnTo>
                  <a:lnTo>
                    <a:pt x="994953" y="187703"/>
                  </a:lnTo>
                  <a:lnTo>
                    <a:pt x="1022042" y="219898"/>
                  </a:lnTo>
                  <a:lnTo>
                    <a:pt x="1046684" y="253991"/>
                  </a:lnTo>
                  <a:lnTo>
                    <a:pt x="1068752" y="289804"/>
                  </a:lnTo>
                  <a:lnTo>
                    <a:pt x="1088130" y="327152"/>
                  </a:lnTo>
                  <a:lnTo>
                    <a:pt x="1104706" y="365823"/>
                  </a:lnTo>
                  <a:lnTo>
                    <a:pt x="1118391" y="405602"/>
                  </a:lnTo>
                  <a:lnTo>
                    <a:pt x="1129112" y="446279"/>
                  </a:lnTo>
                  <a:lnTo>
                    <a:pt x="1136814" y="487643"/>
                  </a:lnTo>
                  <a:lnTo>
                    <a:pt x="1141451" y="529462"/>
                  </a:lnTo>
                  <a:lnTo>
                    <a:pt x="1142999" y="571499"/>
                  </a:lnTo>
                  <a:lnTo>
                    <a:pt x="1142827" y="585529"/>
                  </a:lnTo>
                  <a:lnTo>
                    <a:pt x="1140247" y="627516"/>
                  </a:lnTo>
                  <a:lnTo>
                    <a:pt x="1134586" y="669200"/>
                  </a:lnTo>
                  <a:lnTo>
                    <a:pt x="1125873" y="710363"/>
                  </a:lnTo>
                  <a:lnTo>
                    <a:pt x="1114154" y="750773"/>
                  </a:lnTo>
                  <a:lnTo>
                    <a:pt x="1099496" y="790203"/>
                  </a:lnTo>
                  <a:lnTo>
                    <a:pt x="1081979" y="828449"/>
                  </a:lnTo>
                  <a:lnTo>
                    <a:pt x="1061692" y="865309"/>
                  </a:lnTo>
                  <a:lnTo>
                    <a:pt x="1038747" y="900577"/>
                  </a:lnTo>
                  <a:lnTo>
                    <a:pt x="1013275" y="934055"/>
                  </a:lnTo>
                  <a:lnTo>
                    <a:pt x="985410" y="965569"/>
                  </a:lnTo>
                  <a:lnTo>
                    <a:pt x="955296" y="994953"/>
                  </a:lnTo>
                  <a:lnTo>
                    <a:pt x="923101" y="1022042"/>
                  </a:lnTo>
                  <a:lnTo>
                    <a:pt x="889008" y="1046684"/>
                  </a:lnTo>
                  <a:lnTo>
                    <a:pt x="853195" y="1068752"/>
                  </a:lnTo>
                  <a:lnTo>
                    <a:pt x="815847" y="1088130"/>
                  </a:lnTo>
                  <a:lnTo>
                    <a:pt x="777176" y="1104706"/>
                  </a:lnTo>
                  <a:lnTo>
                    <a:pt x="737397" y="1118391"/>
                  </a:lnTo>
                  <a:lnTo>
                    <a:pt x="696720" y="1129112"/>
                  </a:lnTo>
                  <a:lnTo>
                    <a:pt x="655356" y="1136814"/>
                  </a:lnTo>
                  <a:lnTo>
                    <a:pt x="613537" y="1141451"/>
                  </a:lnTo>
                  <a:lnTo>
                    <a:pt x="571499" y="1142999"/>
                  </a:lnTo>
                  <a:close/>
                </a:path>
              </a:pathLst>
            </a:custGeom>
            <a:solidFill>
              <a:srgbClr val="113C61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40639945-2D86-4C92-8318-D1E273C81F9A}"/>
                </a:ext>
              </a:extLst>
            </p:cNvPr>
            <p:cNvSpPr/>
            <p:nvPr/>
          </p:nvSpPr>
          <p:spPr>
            <a:xfrm>
              <a:off x="9967802" y="4735422"/>
              <a:ext cx="685800" cy="682625"/>
            </a:xfrm>
            <a:custGeom>
              <a:avLst/>
              <a:gdLst/>
              <a:ahLst/>
              <a:cxnLst/>
              <a:rect l="l" t="t" r="r" b="b"/>
              <a:pathLst>
                <a:path w="685800" h="682625">
                  <a:moveTo>
                    <a:pt x="389323" y="682318"/>
                  </a:moveTo>
                  <a:lnTo>
                    <a:pt x="389323" y="433794"/>
                  </a:lnTo>
                  <a:lnTo>
                    <a:pt x="478081" y="433794"/>
                  </a:lnTo>
                  <a:lnTo>
                    <a:pt x="492008" y="343664"/>
                  </a:lnTo>
                  <a:lnTo>
                    <a:pt x="389323" y="343664"/>
                  </a:lnTo>
                  <a:lnTo>
                    <a:pt x="389323" y="294392"/>
                  </a:lnTo>
                  <a:lnTo>
                    <a:pt x="391783" y="267550"/>
                  </a:lnTo>
                  <a:lnTo>
                    <a:pt x="399821" y="245015"/>
                  </a:lnTo>
                  <a:lnTo>
                    <a:pt x="414427" y="229503"/>
                  </a:lnTo>
                  <a:lnTo>
                    <a:pt x="436590" y="223729"/>
                  </a:lnTo>
                  <a:lnTo>
                    <a:pt x="492879" y="223729"/>
                  </a:lnTo>
                  <a:lnTo>
                    <a:pt x="492879" y="145046"/>
                  </a:lnTo>
                  <a:lnTo>
                    <a:pt x="468826" y="142405"/>
                  </a:lnTo>
                  <a:lnTo>
                    <a:pt x="448824" y="141252"/>
                  </a:lnTo>
                  <a:lnTo>
                    <a:pt x="422558" y="140773"/>
                  </a:lnTo>
                  <a:lnTo>
                    <a:pt x="377250" y="146099"/>
                  </a:lnTo>
                  <a:lnTo>
                    <a:pt x="340824" y="162467"/>
                  </a:lnTo>
                  <a:lnTo>
                    <a:pt x="313959" y="190460"/>
                  </a:lnTo>
                  <a:lnTo>
                    <a:pt x="297340" y="230662"/>
                  </a:lnTo>
                  <a:lnTo>
                    <a:pt x="291649" y="283657"/>
                  </a:lnTo>
                  <a:lnTo>
                    <a:pt x="291649" y="343638"/>
                  </a:lnTo>
                  <a:lnTo>
                    <a:pt x="206795" y="343638"/>
                  </a:lnTo>
                  <a:lnTo>
                    <a:pt x="206795" y="433768"/>
                  </a:lnTo>
                  <a:lnTo>
                    <a:pt x="291649" y="433768"/>
                  </a:lnTo>
                  <a:lnTo>
                    <a:pt x="291649" y="681553"/>
                  </a:lnTo>
                  <a:lnTo>
                    <a:pt x="243385" y="670687"/>
                  </a:lnTo>
                  <a:lnTo>
                    <a:pt x="197952" y="653317"/>
                  </a:lnTo>
                  <a:lnTo>
                    <a:pt x="155882" y="629963"/>
                  </a:lnTo>
                  <a:lnTo>
                    <a:pt x="117702" y="601150"/>
                  </a:lnTo>
                  <a:lnTo>
                    <a:pt x="83944" y="567400"/>
                  </a:lnTo>
                  <a:lnTo>
                    <a:pt x="55136" y="529236"/>
                  </a:lnTo>
                  <a:lnTo>
                    <a:pt x="31808" y="487181"/>
                  </a:lnTo>
                  <a:lnTo>
                    <a:pt x="14490" y="441758"/>
                  </a:lnTo>
                  <a:lnTo>
                    <a:pt x="3710" y="393490"/>
                  </a:lnTo>
                  <a:lnTo>
                    <a:pt x="0" y="342899"/>
                  </a:lnTo>
                  <a:lnTo>
                    <a:pt x="3130" y="296368"/>
                  </a:lnTo>
                  <a:lnTo>
                    <a:pt x="12248" y="251740"/>
                  </a:lnTo>
                  <a:lnTo>
                    <a:pt x="26945" y="209424"/>
                  </a:lnTo>
                  <a:lnTo>
                    <a:pt x="46814" y="169828"/>
                  </a:lnTo>
                  <a:lnTo>
                    <a:pt x="71445" y="133360"/>
                  </a:lnTo>
                  <a:lnTo>
                    <a:pt x="100430" y="100430"/>
                  </a:lnTo>
                  <a:lnTo>
                    <a:pt x="133360" y="71445"/>
                  </a:lnTo>
                  <a:lnTo>
                    <a:pt x="169828" y="46814"/>
                  </a:lnTo>
                  <a:lnTo>
                    <a:pt x="209424" y="26945"/>
                  </a:lnTo>
                  <a:lnTo>
                    <a:pt x="251740" y="12248"/>
                  </a:lnTo>
                  <a:lnTo>
                    <a:pt x="296368" y="3130"/>
                  </a:lnTo>
                  <a:lnTo>
                    <a:pt x="342899" y="0"/>
                  </a:lnTo>
                  <a:lnTo>
                    <a:pt x="389431" y="3130"/>
                  </a:lnTo>
                  <a:lnTo>
                    <a:pt x="434059" y="12248"/>
                  </a:lnTo>
                  <a:lnTo>
                    <a:pt x="476375" y="26945"/>
                  </a:lnTo>
                  <a:lnTo>
                    <a:pt x="515971" y="46814"/>
                  </a:lnTo>
                  <a:lnTo>
                    <a:pt x="552439" y="71445"/>
                  </a:lnTo>
                  <a:lnTo>
                    <a:pt x="585369" y="100430"/>
                  </a:lnTo>
                  <a:lnTo>
                    <a:pt x="614354" y="133360"/>
                  </a:lnTo>
                  <a:lnTo>
                    <a:pt x="638985" y="169828"/>
                  </a:lnTo>
                  <a:lnTo>
                    <a:pt x="658854" y="209424"/>
                  </a:lnTo>
                  <a:lnTo>
                    <a:pt x="673551" y="251740"/>
                  </a:lnTo>
                  <a:lnTo>
                    <a:pt x="682669" y="296368"/>
                  </a:lnTo>
                  <a:lnTo>
                    <a:pt x="685799" y="342899"/>
                  </a:lnTo>
                  <a:lnTo>
                    <a:pt x="682667" y="389418"/>
                  </a:lnTo>
                  <a:lnTo>
                    <a:pt x="673541" y="434019"/>
                  </a:lnTo>
                  <a:lnTo>
                    <a:pt x="658832" y="476298"/>
                  </a:lnTo>
                  <a:lnTo>
                    <a:pt x="638950" y="515850"/>
                  </a:lnTo>
                  <a:lnTo>
                    <a:pt x="614303" y="552269"/>
                  </a:lnTo>
                  <a:lnTo>
                    <a:pt x="585303" y="585151"/>
                  </a:lnTo>
                  <a:lnTo>
                    <a:pt x="552358" y="614090"/>
                  </a:lnTo>
                  <a:lnTo>
                    <a:pt x="515877" y="638681"/>
                  </a:lnTo>
                  <a:lnTo>
                    <a:pt x="476272" y="658520"/>
                  </a:lnTo>
                  <a:lnTo>
                    <a:pt x="433950" y="673200"/>
                  </a:lnTo>
                  <a:lnTo>
                    <a:pt x="389323" y="682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7" name="object 22">
            <a:extLst>
              <a:ext uri="{FF2B5EF4-FFF2-40B4-BE49-F238E27FC236}">
                <a16:creationId xmlns:a16="http://schemas.microsoft.com/office/drawing/2014/main" id="{5ECB8676-4C49-4B71-A8D0-D22805D352E7}"/>
              </a:ext>
            </a:extLst>
          </p:cNvPr>
          <p:cNvSpPr txBox="1"/>
          <p:nvPr/>
        </p:nvSpPr>
        <p:spPr>
          <a:xfrm>
            <a:off x="4257560" y="6396022"/>
            <a:ext cx="32759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cs typeface="Arial" panose="020B0604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www.facebook.com/ncste.kz</a:t>
            </a:r>
            <a:endParaRPr sz="1200" dirty="0">
              <a:solidFill>
                <a:schemeClr val="bg1">
                  <a:lumMod val="9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65438E-8773-4C11-8FBF-2C801E86E151}"/>
              </a:ext>
            </a:extLst>
          </p:cNvPr>
          <p:cNvSpPr txBox="1"/>
          <p:nvPr/>
        </p:nvSpPr>
        <p:spPr>
          <a:xfrm>
            <a:off x="2471666" y="3415608"/>
            <a:ext cx="759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80604020202020204" pitchFamily="34" charset="0"/>
                <a:cs typeface="Arial" panose="02080604020202020204" pitchFamily="34" charset="0"/>
              </a:rPr>
              <a:t>НАЗАРЛАРЫҢЫЗҒА РАХМЕТ!</a:t>
            </a:r>
          </a:p>
        </p:txBody>
      </p:sp>
      <p:pic>
        <p:nvPicPr>
          <p:cNvPr id="22" name="object 10">
            <a:extLst>
              <a:ext uri="{FF2B5EF4-FFF2-40B4-BE49-F238E27FC236}">
                <a16:creationId xmlns:a16="http://schemas.microsoft.com/office/drawing/2014/main" id="{239B52DC-6C10-45A6-A22E-4A9A2A77B6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777" y="6249629"/>
            <a:ext cx="517975" cy="4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>
            <a:extLst>
              <a:ext uri="{FF2B5EF4-FFF2-40B4-BE49-F238E27FC236}">
                <a16:creationId xmlns:a16="http://schemas.microsoft.com/office/drawing/2014/main" id="{FC437680-39D7-48F0-A290-F02EFD04C8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7D5A8B1-DCF3-4DE1-978B-B654BB380CE7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5EF858D2-6D90-4F82-85AF-B46856401B31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8085F7BE-1BAA-49EF-BCCF-AA0CA1E22406}"/>
              </a:ext>
            </a:extLst>
          </p:cNvPr>
          <p:cNvGrpSpPr/>
          <p:nvPr/>
        </p:nvGrpSpPr>
        <p:grpSpPr>
          <a:xfrm>
            <a:off x="42788" y="-216991"/>
            <a:ext cx="12191997" cy="7074991"/>
            <a:chOff x="0" y="-85725"/>
            <a:chExt cx="4816592" cy="279505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56226C74-EC1A-4CC4-9087-95729D295CA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062FFF6-C75A-4E54-AC0C-CC50235101DE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8882" y="49779"/>
            <a:ext cx="1072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 ҒЫЛЫМИ-ТЕХНИКАЛЫҚ САРАПТАМА (МҒТС) БОЙЫНША ҚОЛ ЖЕТКІЗГЕН КӨРСЕТКІШТЕР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жылғы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МҒТС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нысандары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67267"/>
              </p:ext>
            </p:extLst>
          </p:nvPr>
        </p:nvGraphicFramePr>
        <p:xfrm>
          <a:off x="296982" y="1035882"/>
          <a:ext cx="11399236" cy="36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6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Қаржыландыру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түрі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Саны, </a:t>
                      </a: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бірлік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just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Бағдарламалық-нысаналы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ru-RU" sz="1250" b="1" i="0" baseline="0" dirty="0">
                          <a:solidFill>
                            <a:schemeClr val="bg1"/>
                          </a:solidFill>
                        </a:rPr>
                        <a:t>(7 конкурс)</a:t>
                      </a:r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5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5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5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altLang="ru-RU" sz="125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678</a:t>
                      </a:r>
                      <a:endParaRPr lang="en-US" altLang="ru-RU" sz="125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algn="just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Гранттық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 (3 конкурс)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3 129</a:t>
                      </a:r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2 100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402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59</a:t>
                      </a:r>
                      <a:r>
                        <a:rPr lang="kk-KZ" altLang="ru-RU" sz="1250" b="1" i="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Іргелі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ғылыми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зерттеулерді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жүзеге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асыратын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ғылыми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ұйымдарды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  <a:sym typeface="+mn-ea"/>
                        </a:rPr>
                        <a:t>қаржыландыру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 (</a:t>
                      </a:r>
                      <a:r>
                        <a:rPr lang="kk-KZ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ІҒЗ</a:t>
                      </a:r>
                      <a:r>
                        <a:rPr lang="en-US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)</a:t>
                      </a:r>
                      <a:endParaRPr lang="ru-RU" altLang="en-US" sz="1250" b="1" i="0" dirty="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Ғылым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техника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саласындағы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Мемлекеттік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сыйлыққа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ұсынылған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ғылыми-зерттеу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жұмыстарын</a:t>
                      </a: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altLang="en-US" sz="1250" b="1" i="0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endParaRPr lang="ru-RU" altLang="en-US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50" b="1" i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  <a:sym typeface="+mn-ea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250" b="1" i="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just"/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Конкурстан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тыс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рәсімдер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бойынша</a:t>
                      </a: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263527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just"/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Бағдарламалық-нысаналы </a:t>
                      </a:r>
                      <a:r>
                        <a:rPr lang="ru-RU" sz="125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гранттық</a:t>
                      </a:r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(731 </a:t>
                      </a:r>
                      <a:r>
                        <a:rPr lang="ru-RU" sz="125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есеп</a:t>
                      </a:r>
                      <a:r>
                        <a:rPr lang="ru-RU" sz="125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25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731</a:t>
                      </a:r>
                    </a:p>
                    <a:p>
                      <a:pPr algn="ctr"/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731</a:t>
                      </a:r>
                    </a:p>
                    <a:p>
                      <a:pPr algn="ctr"/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1 837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97221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algn="l"/>
                      <a:r>
                        <a:rPr lang="ru-RU" sz="1250" b="1" i="0" dirty="0" err="1">
                          <a:solidFill>
                            <a:schemeClr val="bg1"/>
                          </a:solidFill>
                        </a:rPr>
                        <a:t>Барлығы</a:t>
                      </a:r>
                      <a:endParaRPr 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4 169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dirty="0">
                          <a:solidFill>
                            <a:schemeClr val="bg1"/>
                          </a:solidFill>
                        </a:rPr>
                        <a:t>3 044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2 293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50" b="1" i="0" dirty="0">
                          <a:solidFill>
                            <a:schemeClr val="bg1"/>
                          </a:solidFill>
                        </a:rPr>
                        <a:t>10 199</a:t>
                      </a:r>
                      <a:endParaRPr lang="en-US" altLang="ru-RU" sz="125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101164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796" y="0"/>
            <a:ext cx="711096" cy="688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383" y="626761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E146BE9-E0CD-4134-B622-527260F3ABBA}"/>
              </a:ext>
            </a:extLst>
          </p:cNvPr>
          <p:cNvSpPr/>
          <p:nvPr/>
        </p:nvSpPr>
        <p:spPr>
          <a:xfrm>
            <a:off x="11779029" y="6476923"/>
            <a:ext cx="365761" cy="29729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F96EBF-A13F-F3F7-1E02-3C410B230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6791"/>
              </p:ext>
            </p:extLst>
          </p:nvPr>
        </p:nvGraphicFramePr>
        <p:xfrm>
          <a:off x="327445" y="4954069"/>
          <a:ext cx="11375673" cy="1634669"/>
        </p:xfrm>
        <a:graphic>
          <a:graphicData uri="http://schemas.openxmlformats.org/drawingml/2006/table">
            <a:tbl>
              <a:tblPr firstRow="1" bandRow="1"/>
              <a:tblGrid>
                <a:gridCol w="522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53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Қаржыландыру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түрі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Количество, </a:t>
                      </a: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Ғылыми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немесе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қызмет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нәтижелерін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коммерцияландырудың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2023-2025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неғұрлым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перспективалы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жобаларын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гранттық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233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233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932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D117A6-36DB-CAD4-C8E3-916C2E2E188D}"/>
              </a:ext>
            </a:extLst>
          </p:cNvPr>
          <p:cNvSpPr/>
          <p:nvPr/>
        </p:nvSpPr>
        <p:spPr>
          <a:xfrm>
            <a:off x="314060" y="4657248"/>
            <a:ext cx="11389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2023-2025 ЖЫЛДАРҒА АРНАЛҒАН ҒҒТҚН  КОММЕРЦИЯЛАНДЫРУДЫҢ ЕҢ ПЕРСПЕКТИВАЛЫ ЖОБАЛАРЫНА САРАПТАМА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67720F-9F8F-4029-AC8A-9930C7A28F5E}"/>
              </a:ext>
            </a:extLst>
          </p:cNvPr>
          <p:cNvSpPr/>
          <p:nvPr/>
        </p:nvSpPr>
        <p:spPr>
          <a:xfrm>
            <a:off x="229540" y="696110"/>
            <a:ext cx="11732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2023 ЖЫЛҒЫ ҒЫЛЫМИ-ТЕХНИКАЛЫҚ ЖОБАЛАР МЕН БАҒДАРЛАМАЛАРҒА МЕМЛЕКЕТТІК ҒЫЛЫМИ-ТЕХНИКАЛЫҚ САРАПТАМА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F22949FF-5A5F-4B2F-8668-42D18F4C9846}"/>
              </a:ext>
            </a:extLst>
          </p:cNvPr>
          <p:cNvSpPr/>
          <p:nvPr/>
        </p:nvSpPr>
        <p:spPr>
          <a:xfrm>
            <a:off x="0" y="572174"/>
            <a:ext cx="12191997" cy="6285826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94886">
              <a:alpha val="50980"/>
            </a:srgbClr>
          </a:solidFill>
        </p:spPr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41994"/>
              </p:ext>
            </p:extLst>
          </p:nvPr>
        </p:nvGraphicFramePr>
        <p:xfrm>
          <a:off x="164122" y="510424"/>
          <a:ext cx="11907727" cy="5909614"/>
        </p:xfrm>
        <a:graphic>
          <a:graphicData uri="http://schemas.openxmlformats.org/drawingml/2006/table">
            <a:tbl>
              <a:tblPr firstRow="1" bandRow="1"/>
              <a:tblGrid>
                <a:gridCol w="340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40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1100" b="1" dirty="0">
                          <a:solidFill>
                            <a:schemeClr val="bg1"/>
                          </a:solidFill>
                        </a:rPr>
                        <a:t>Аталымы 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Тапсырыс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беруші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Іске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асыру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мерзімі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1050" b="1" dirty="0">
                          <a:solidFill>
                            <a:schemeClr val="bg1"/>
                          </a:solidFill>
                        </a:rPr>
                        <a:t>Саны, бірлік 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Қазақстан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Индустрия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инфрақұрылымдық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даму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Қазақстан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Сауда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интеграция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Қазақстан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Энергетика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 </a:t>
                      </a:r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 (1)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Қазақстан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Цифрлық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даму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аэроғарыш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өнеркәсібі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немесе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конкурс*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Қазақстан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Ғылым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министрлігі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255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172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136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622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472634"/>
                  </a:ext>
                </a:extLst>
              </a:tr>
              <a:tr h="60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Ғылыми,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конкурс</a:t>
                      </a:r>
                      <a:r>
                        <a:rPr lang="en-US" altLang="ru-RU" sz="1050" b="1" dirty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 (2)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Қазақстан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Цифрлық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даму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аэроғарыш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өнеркәсібі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149759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2023-2025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жж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ғылыми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ғылыми-техникалық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бағдарламаларды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бағдарламалық-нысаналы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қаржыландыруға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арналған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конкурс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Қазақстан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Мәдениет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спорт </a:t>
                      </a:r>
                      <a:r>
                        <a:rPr lang="ru-RU" sz="10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министрлігі</a:t>
                      </a:r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sym typeface="+mn-ea"/>
                        </a:rPr>
                        <a:t>2023-2025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991642"/>
                  </a:ext>
                </a:extLst>
              </a:tr>
              <a:tr h="296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kk-KZ" sz="1050" b="1" dirty="0">
                          <a:solidFill>
                            <a:schemeClr val="bg1"/>
                          </a:solidFill>
                        </a:rPr>
                        <a:t>Барлығы 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284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188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148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altLang="ru-RU" sz="1050" b="1" dirty="0">
                          <a:solidFill>
                            <a:schemeClr val="bg1"/>
                          </a:solidFill>
                        </a:rPr>
                        <a:t>678</a:t>
                      </a:r>
                      <a:endParaRPr lang="en-US" alt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055539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811" y="78594"/>
            <a:ext cx="681038" cy="670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41257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863B5401-C308-47F4-9116-095159839017}"/>
              </a:ext>
            </a:extLst>
          </p:cNvPr>
          <p:cNvSpPr/>
          <p:nvPr/>
        </p:nvSpPr>
        <p:spPr>
          <a:xfrm>
            <a:off x="11662116" y="6481788"/>
            <a:ext cx="365761" cy="29729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58EE1-DE9A-473F-9DBC-DD1D6622AC98}"/>
              </a:ext>
            </a:extLst>
          </p:cNvPr>
          <p:cNvSpPr txBox="1"/>
          <p:nvPr/>
        </p:nvSpPr>
        <p:spPr>
          <a:xfrm>
            <a:off x="103767" y="6420038"/>
            <a:ext cx="11226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Соның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ішінде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мемлекеттік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құпияларды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құрайтын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мәліметтерді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сондай-ақ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таратылуы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шектеулі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қызметтік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ақпаратты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қамтитын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өтінімдерге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сараптама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жүргізу</a:t>
            </a:r>
            <a:endParaRPr kumimoji="0" lang="ru-RU" sz="12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71749" y="45439"/>
            <a:ext cx="9388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БАҒДАРЛАМАЛЫҚ-НЫСАНАЛЫ ҚАРЖЫЛАНДЫРУ КОНКУРСЫ ТУРАЛЫ АҚПАРАТ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жылға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386CF2AD-6507-4E2A-931C-6DDC28517E8E}"/>
              </a:ext>
            </a:extLst>
          </p:cNvPr>
          <p:cNvGrpSpPr/>
          <p:nvPr/>
        </p:nvGrpSpPr>
        <p:grpSpPr>
          <a:xfrm>
            <a:off x="14902" y="0"/>
            <a:ext cx="12192000" cy="6858000"/>
            <a:chOff x="0" y="0"/>
            <a:chExt cx="4816593" cy="2709333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427ECA8-251E-43D1-8E88-1B107C6CE6CC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D2E67C82-8AE8-411D-A8EF-09A8F8411F9B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8484" y="195558"/>
            <a:ext cx="10717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</a:rPr>
              <a:t>2023 ЖЫЛҒЫ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ГРАНТТЫҚ ҚАРЖЫЛАНДЫРУҒА АРНАЛҒАН КОНКУРСТАР ТУРАЛЫ АҚПАРАТ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17534"/>
              </p:ext>
            </p:extLst>
          </p:nvPr>
        </p:nvGraphicFramePr>
        <p:xfrm>
          <a:off x="329227" y="1176368"/>
          <a:ext cx="11563350" cy="4556512"/>
        </p:xfrm>
        <a:graphic>
          <a:graphicData uri="http://schemas.openxmlformats.org/drawingml/2006/table">
            <a:tbl>
              <a:tblPr firstRow="1" bandRow="1"/>
              <a:tblGrid>
                <a:gridCol w="333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73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Конкурс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аталымы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Тапсырыс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беруші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Іске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асыру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мерзімі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Саны,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бірлік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baseline="0" dirty="0" err="1">
                          <a:solidFill>
                            <a:schemeClr val="bg1"/>
                          </a:solidFill>
                        </a:rPr>
                        <a:t>өтінімдер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өтінімдер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, МҒТС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өтінімдер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,  ҰҒК-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Жас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ғалымдарды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ғылыми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немесе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ғылыми-техникалық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жобалар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бойынша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қаржыландыруға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арналған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конкурс*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Қазақстан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Республикасы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Ғылым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жоғары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білім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министрлігі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Жас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Ғалым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жобасы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бойынша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жас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ғалымдарды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қаржыландыру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конкурсы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Қазақстан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Республикасы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Ғылым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жоғары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білім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министрлігі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2023-2025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>
                        <a:buNone/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Ғылыми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немесе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ғылыми-техникалық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жобаларды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қаржыландыруға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арналған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конкурс*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Қазақстан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Республикасы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Ғылым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жоғары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білім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министрлігі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2023-2025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>
                        <a:buClrTx/>
                        <a:buSzTx/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en-US" alt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ctr" fontAlgn="auto"/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999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endParaRPr lang="en-US" alt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/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Барлығы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3 129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2 100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ru-RU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r>
                        <a:rPr lang="kk-KZ" alt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alt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13974" y="6175351"/>
            <a:ext cx="1101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*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Соның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ішінде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мемлекеттік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құпияларды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құрайтын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мәліметтерді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сондай-ақ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таратылуы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шектеулі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қызметтік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ақпаратты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қамтитын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өтінімдерге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сараптама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жүргізу</a:t>
            </a:r>
            <a:endParaRPr kumimoji="0" lang="ru-RU" sz="12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023" y="172524"/>
            <a:ext cx="682686" cy="645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3144" y="1000733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0F840412-BEED-4B1D-836F-2600027B8EFC}"/>
              </a:ext>
            </a:extLst>
          </p:cNvPr>
          <p:cNvSpPr/>
          <p:nvPr/>
        </p:nvSpPr>
        <p:spPr>
          <a:xfrm>
            <a:off x="11624366" y="6388179"/>
            <a:ext cx="365761" cy="29729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B43502E3-04B1-4A50-8CEE-D7F6662A2DE6}"/>
              </a:ext>
            </a:extLst>
          </p:cNvPr>
          <p:cNvGrpSpPr/>
          <p:nvPr/>
        </p:nvGrpSpPr>
        <p:grpSpPr>
          <a:xfrm>
            <a:off x="14904" y="0"/>
            <a:ext cx="12192000" cy="6858000"/>
            <a:chOff x="0" y="0"/>
            <a:chExt cx="4816593" cy="2709333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C6B89D5-FEF8-43E8-BE54-E28239D025A9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BBC609A-112B-4677-AF5E-16379EAF22D1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02" y="164202"/>
            <a:ext cx="700399" cy="6895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7678" y="924884"/>
            <a:ext cx="1000652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31D25-9EC5-40BE-8BC4-09AE8E6E27AF}"/>
              </a:ext>
            </a:extLst>
          </p:cNvPr>
          <p:cNvSpPr txBox="1"/>
          <p:nvPr/>
        </p:nvSpPr>
        <p:spPr>
          <a:xfrm>
            <a:off x="994865" y="364051"/>
            <a:ext cx="10006529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 eaLnBrk="0" fontAlgn="base" hangingPunct="0">
              <a:lnSpc>
                <a:spcPct val="120000"/>
              </a:lnSpc>
            </a:pPr>
            <a:r>
              <a:rPr lang="ru-RU" sz="2200" b="1" dirty="0">
                <a:solidFill>
                  <a:prstClr val="white"/>
                </a:solidFill>
                <a:cs typeface="Gotham Pro Regular" panose="02000503040000020004" pitchFamily="2" charset="0"/>
              </a:rPr>
              <a:t> 2023 ЖЫЛҒЫ ҒЗЖ ТУРАЛЫ ЕСЕПТЕРІНІҢ МҒТС КӨРСЕТКІШТЕРІ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03E3F0E-91E2-4CC0-879E-946A09753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82826"/>
              </p:ext>
            </p:extLst>
          </p:nvPr>
        </p:nvGraphicFramePr>
        <p:xfrm>
          <a:off x="566530" y="1116454"/>
          <a:ext cx="11182295" cy="4893617"/>
        </p:xfrm>
        <a:graphic>
          <a:graphicData uri="http://schemas.openxmlformats.org/drawingml/2006/table">
            <a:tbl>
              <a:tblPr firstRow="1" bandRow="1"/>
              <a:tblGrid>
                <a:gridCol w="512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5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 </a:t>
                      </a:r>
                      <a:r>
                        <a:rPr lang="ru-RU" sz="14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түрі</a:t>
                      </a:r>
                      <a:endParaRPr lang="ru-RU" sz="14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Саны, </a:t>
                      </a:r>
                      <a:r>
                        <a:rPr lang="ru-RU" sz="1400" b="1" kern="1200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бірлік</a:t>
                      </a:r>
                      <a:endParaRPr lang="ru-RU" sz="1400" b="1" kern="12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Гранттық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қорытынды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есептер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)*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534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534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534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1 548</a:t>
                      </a:r>
                      <a:endParaRPr lang="en-US" altLang="ru-RU" sz="16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45164"/>
                  </a:ext>
                </a:extLst>
              </a:tr>
              <a:tr h="7912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Бағдарламалық-нысаналы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аралық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есептер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)*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121</a:t>
                      </a:r>
                      <a:endParaRPr lang="en-US" altLang="ru-RU" sz="16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40199"/>
                  </a:ext>
                </a:extLst>
              </a:tr>
              <a:tr h="791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Бағдарламалық-нысаналы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қорытынды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есептер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)*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alt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144</a:t>
                      </a:r>
                      <a:endParaRPr lang="en-US" altLang="ru-RU" sz="16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Конкурстан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тыс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бағдарламалық-нысаналы 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қорытынды</a:t>
                      </a: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)*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</a:pPr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err="1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Барлығы</a:t>
                      </a:r>
                      <a:endParaRPr lang="ru-RU" sz="1600" b="1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1 837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E0CCE3C-5BCE-4B1D-A0F3-6DAFB762797E}"/>
              </a:ext>
            </a:extLst>
          </p:cNvPr>
          <p:cNvSpPr txBox="1"/>
          <p:nvPr/>
        </p:nvSpPr>
        <p:spPr>
          <a:xfrm>
            <a:off x="485196" y="6250977"/>
            <a:ext cx="1102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*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Соның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ішінде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мемлекеттік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құпияларды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құрайтын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мәліметтерді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сондай-ақ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таратылуы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шектеулі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қызметтік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ақпаратты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қамтитын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өтінімдерге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сараптама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жүргізу</a:t>
            </a:r>
            <a:endParaRPr kumimoji="0" lang="ru-RU" sz="12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FBF7ED8-BB38-4C80-BDA8-6D009EAF2FB6}"/>
              </a:ext>
            </a:extLst>
          </p:cNvPr>
          <p:cNvSpPr/>
          <p:nvPr/>
        </p:nvSpPr>
        <p:spPr>
          <a:xfrm>
            <a:off x="11617878" y="6306639"/>
            <a:ext cx="482210" cy="391949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8085F7BE-1BAA-49EF-BCCF-AA0CA1E22406}"/>
              </a:ext>
            </a:extLst>
          </p:cNvPr>
          <p:cNvGrpSpPr/>
          <p:nvPr/>
        </p:nvGrpSpPr>
        <p:grpSpPr>
          <a:xfrm>
            <a:off x="14904" y="-216991"/>
            <a:ext cx="12191997" cy="7074991"/>
            <a:chOff x="0" y="-85725"/>
            <a:chExt cx="4816592" cy="279505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56226C74-EC1A-4CC4-9087-95729D295CAA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062FFF6-C75A-4E54-AC0C-CC50235101DE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9896" y="248046"/>
            <a:ext cx="1072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ПЛАНОВЫЕ ПОКАЗАТЕЛИ ПО ГНТЭ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ОБЪЕКТОВ ГНТЭ НА 2024 год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62198"/>
              </p:ext>
            </p:extLst>
          </p:nvPr>
        </p:nvGraphicFramePr>
        <p:xfrm>
          <a:off x="239844" y="1126009"/>
          <a:ext cx="11343817" cy="266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6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түрі</a:t>
                      </a: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Саны, </a:t>
                      </a:r>
                      <a:r>
                        <a:rPr lang="ru-RU" sz="12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бірлік</a:t>
                      </a:r>
                      <a:endParaRPr lang="ru-RU" sz="1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Бағдарламалық-нысаналы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(13 конкурс)</a:t>
                      </a: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917</a:t>
                      </a:r>
                      <a:endParaRPr lang="en-US" altLang="ru-RU" sz="1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Гранттық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(3 конкурс)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4302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2961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2000</a:t>
                      </a:r>
                      <a:endParaRPr lang="en-US" alt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10795</a:t>
                      </a:r>
                      <a:endParaRPr lang="en-US" alt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Бағдарламалық-нысаналы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гранттық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(1423 </a:t>
                      </a:r>
                      <a:r>
                        <a:rPr lang="ru-RU" sz="1200" b="1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есеп</a:t>
                      </a:r>
                      <a:r>
                        <a:rPr lang="ru-RU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1423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1423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97221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Барлығы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6095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4633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3613</a:t>
                      </a:r>
                      <a:endParaRPr lang="en-US" alt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13135</a:t>
                      </a:r>
                      <a:endParaRPr lang="en-US" alt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101164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481" y="72518"/>
            <a:ext cx="711096" cy="700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96" y="648156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E146BE9-E0CD-4134-B622-527260F3ABBA}"/>
              </a:ext>
            </a:extLst>
          </p:cNvPr>
          <p:cNvSpPr/>
          <p:nvPr/>
        </p:nvSpPr>
        <p:spPr>
          <a:xfrm>
            <a:off x="11779029" y="6476923"/>
            <a:ext cx="365761" cy="297297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F96EBF-A13F-F3F7-1E02-3C410B230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2921"/>
              </p:ext>
            </p:extLst>
          </p:nvPr>
        </p:nvGraphicFramePr>
        <p:xfrm>
          <a:off x="240755" y="4805421"/>
          <a:ext cx="11375673" cy="1822447"/>
        </p:xfrm>
        <a:graphic>
          <a:graphicData uri="http://schemas.openxmlformats.org/drawingml/2006/table">
            <a:tbl>
              <a:tblPr firstRow="1" bandRow="1"/>
              <a:tblGrid>
                <a:gridCol w="522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5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түрі</a:t>
                      </a: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Саны, </a:t>
                      </a:r>
                      <a:r>
                        <a:rPr lang="ru-RU" sz="12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бірлік</a:t>
                      </a:r>
                      <a:endParaRPr lang="ru-RU" sz="1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берілген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объектілер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объектілер, МҒТС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өткендер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объектілер,  ҰҒК-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ке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берілгендер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сарапамалық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қорытындылар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немесе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ғылыми-техникалық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қызмет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нәтижелерін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коммерцияландырудың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2024-2026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жылдарға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арналған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неғұрлым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перспективалы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жобаларды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гранттық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қаржыландыру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D117A6-36DB-CAD4-C8E3-916C2E2E188D}"/>
              </a:ext>
            </a:extLst>
          </p:cNvPr>
          <p:cNvSpPr/>
          <p:nvPr/>
        </p:nvSpPr>
        <p:spPr>
          <a:xfrm>
            <a:off x="227370" y="4484055"/>
            <a:ext cx="11389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2024-2026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kk-KZ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жж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ҒҒТҚН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ны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КОММЕРЦИЯЛАНДЫРУДЫҢ ЕҢ ПЕРСПЕКТИВАЛЫ ЖОБАЛАРЫНА САРАПТАМА </a:t>
            </a:r>
          </a:p>
          <a:p>
            <a:pPr marL="0" marR="0" lvl="0" indent="0" algn="ctr" defTabSz="609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53A0B-F9B3-A4E4-DB2A-0F3449CF563A}"/>
              </a:ext>
            </a:extLst>
          </p:cNvPr>
          <p:cNvSpPr txBox="1"/>
          <p:nvPr/>
        </p:nvSpPr>
        <p:spPr>
          <a:xfrm>
            <a:off x="327594" y="4051844"/>
            <a:ext cx="11536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*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алдыңғы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кезеңдерде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нақты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қол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жеткізілген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көрсеткіштер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негізінде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белгіленген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алдын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ала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болжанған</a:t>
            </a:r>
            <a:r>
              <a:rPr lang="ru-RU" sz="12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мәндер</a:t>
            </a:r>
            <a:endParaRPr lang="en-US" sz="12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20033-313D-BE45-E619-9847CB80411D}"/>
              </a:ext>
            </a:extLst>
          </p:cNvPr>
          <p:cNvSpPr txBox="1"/>
          <p:nvPr/>
        </p:nvSpPr>
        <p:spPr>
          <a:xfrm>
            <a:off x="327593" y="6513573"/>
            <a:ext cx="1153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*</a:t>
            </a:r>
            <a:r>
              <a:rPr lang="ru-RU" sz="1200" b="1" i="1" dirty="0" err="1">
                <a:solidFill>
                  <a:schemeClr val="bg1"/>
                </a:solidFill>
              </a:rPr>
              <a:t>жоспарлы</a:t>
            </a:r>
            <a:r>
              <a:rPr lang="ru-RU" sz="1200" b="1" i="1" dirty="0">
                <a:solidFill>
                  <a:schemeClr val="bg1"/>
                </a:solidFill>
              </a:rPr>
              <a:t> </a:t>
            </a:r>
            <a:r>
              <a:rPr lang="ru-RU" sz="1200" b="1" i="1" dirty="0" err="1">
                <a:solidFill>
                  <a:schemeClr val="bg1"/>
                </a:solidFill>
              </a:rPr>
              <a:t>көрсеткіштер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7486A2-E40F-45E7-A1CD-5233EDB28AAC}"/>
              </a:ext>
            </a:extLst>
          </p:cNvPr>
          <p:cNvSpPr/>
          <p:nvPr/>
        </p:nvSpPr>
        <p:spPr>
          <a:xfrm>
            <a:off x="79664" y="664359"/>
            <a:ext cx="11343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ГОСУДАРСТВЕННАЯ НАУЧНО-ТЕХНИЧЕСКАЯ ЭКСПЕРТИЗА НАУЧНО-ТЕХНИЧЕСКИХ ПРОЕКТОВ И ПРОГРАММ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65482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ED2E455-41FB-41A1-9981-6CB3F7F3CD84}"/>
              </a:ext>
            </a:extLst>
          </p:cNvPr>
          <p:cNvGrpSpPr/>
          <p:nvPr/>
        </p:nvGrpSpPr>
        <p:grpSpPr>
          <a:xfrm>
            <a:off x="-22421" y="-216992"/>
            <a:ext cx="12191997" cy="7074992"/>
            <a:chOff x="0" y="-85725"/>
            <a:chExt cx="4816592" cy="2795058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A0DB4AEC-4DF2-4179-B454-9EAD7E621A25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187E841F-5ECD-4A5C-B2DD-E67BC701FEA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D50189D6-8B06-4DE3-A336-95A91EB3179E}"/>
              </a:ext>
            </a:extLst>
          </p:cNvPr>
          <p:cNvGrpSpPr/>
          <p:nvPr/>
        </p:nvGrpSpPr>
        <p:grpSpPr>
          <a:xfrm>
            <a:off x="6822" y="0"/>
            <a:ext cx="12192000" cy="6858000"/>
            <a:chOff x="0" y="0"/>
            <a:chExt cx="4816593" cy="2709333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677A4EBE-9C9B-42A9-B5F4-5F4D66E8CBA8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83984A9-D514-4E59-A3A9-B6FC155F07A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24" name="Таблица 23"/>
          <p:cNvGraphicFramePr/>
          <p:nvPr>
            <p:extLst>
              <p:ext uri="{D42A27DB-BD31-4B8C-83A1-F6EECF244321}">
                <p14:modId xmlns:p14="http://schemas.microsoft.com/office/powerpoint/2010/main" val="2479207784"/>
              </p:ext>
            </p:extLst>
          </p:nvPr>
        </p:nvGraphicFramePr>
        <p:xfrm>
          <a:off x="199383" y="1054925"/>
          <a:ext cx="6658617" cy="575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 р/н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Ғылымның</a:t>
                      </a: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бағыты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Количество заседаний</a:t>
                      </a:r>
                      <a:r>
                        <a:rPr lang="ru-RU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Су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ресурстарын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өсімдіктер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мен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жануарлар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дүниесін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экологияны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тиімді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пайдалану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«Геология,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минералды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көмірсутек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шикізатын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өндіру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қайта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өңдеу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жаңа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материалдар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технологиялар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қауіпсіз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бұйымдар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мен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конструкциялар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Энергетика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машина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жасау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Ақпараттық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коммуникациялық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ғарыштық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технологиялар</a:t>
                      </a:r>
                      <a:endParaRPr lang="ru-RU" sz="12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Жаратылыстану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ғылымдары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саласындағы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зерттеулер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Өмір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денсаулық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туралы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Білім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саласындағы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зерттеулер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Әлеуметтік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гуманитарлық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ғылымдар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саласындағы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зерттеулер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Агроөнеркәсіптік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кешенді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тұрақты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дамыту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ауыл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шаруашылығы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өнімдерінің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қауіпсіздігі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Ұлттық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қауіпсіздік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қорғаныс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14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«Ғылыми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және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немесе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ғылыми-техникалық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қызмет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нәтижелерін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коммерцияландыру</a:t>
                      </a:r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34942" y="571051"/>
            <a:ext cx="1009203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2023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жылы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 147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отырыс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ұйымдастырылды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2643" y="114521"/>
            <a:ext cx="1009203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ҰЛТТЫҚ ҒЫЛЫМИ КЕҢЕС ОТЫРЫСТАРЫ БОЙЫНША АҚПАРАТ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296" y="114521"/>
            <a:ext cx="739501" cy="7280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518527-CA03-4F1A-97F3-9F7B93F85720}"/>
              </a:ext>
            </a:extLst>
          </p:cNvPr>
          <p:cNvSpPr/>
          <p:nvPr/>
        </p:nvSpPr>
        <p:spPr>
          <a:xfrm>
            <a:off x="320575" y="525331"/>
            <a:ext cx="1072025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249476B2-C2CE-4312-B06C-D6824F551330}"/>
              </a:ext>
            </a:extLst>
          </p:cNvPr>
          <p:cNvSpPr/>
          <p:nvPr/>
        </p:nvSpPr>
        <p:spPr>
          <a:xfrm>
            <a:off x="11613188" y="6392876"/>
            <a:ext cx="503638" cy="409366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50ED96-801D-4C7B-8C4C-24CC99E3342C}"/>
              </a:ext>
            </a:extLst>
          </p:cNvPr>
          <p:cNvSpPr/>
          <p:nvPr/>
        </p:nvSpPr>
        <p:spPr>
          <a:xfrm>
            <a:off x="7286120" y="920979"/>
            <a:ext cx="4722202" cy="138499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Қазақстан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Республикасы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Ғылым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жоғары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білім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министрінің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2023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жылғы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25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қыркүйектегі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«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Ұлттық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ғылыми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кеңестер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тізбесін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олар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туралы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ережені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бекіту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туралы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» № 487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бұйрығына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«ҰМҒТСО» АҚ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Ұлттық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ғылыми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кеңестердің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жұмысын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ұйымдастыратын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жұмыс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органы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болып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табылады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49B6A87C-3EB4-44CD-8EA0-6B40B6BC1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816986"/>
              </p:ext>
            </p:extLst>
          </p:nvPr>
        </p:nvGraphicFramePr>
        <p:xfrm>
          <a:off x="7210203" y="2426645"/>
          <a:ext cx="4607169" cy="404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отырыстары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ұйымдастырылды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50);</a:t>
                      </a:r>
                      <a:endParaRPr lang="ru-RU" sz="125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шешімдері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уәкілетті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органдарға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жіберілді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25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тарапынан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ғылыми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ғылыми-техникалық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жобаларға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бағдарламалар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сұраныстарға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жауап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берілді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25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1984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асырудың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қысқаша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мәліметтерін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қарады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ҰҒК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аралық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қорытынды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есептерді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қарады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шешімдер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5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қабылдады</a:t>
                      </a:r>
                      <a:r>
                        <a:rPr lang="ru-RU" sz="125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ғылыми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ғылыми-техникалық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жобалар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бағдарламалардың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іске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асырылу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барысы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нәтижелілігін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бақылау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актілерін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қарады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назарға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5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алынды</a:t>
                      </a:r>
                      <a:r>
                        <a:rPr kumimoji="0" lang="ru-RU" sz="12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ҰҒК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қарастыратын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мәселелер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саласындағы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салалық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министрліктердің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қызметіне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қатысты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болды</a:t>
                      </a:r>
                      <a:r>
                        <a:rPr kumimoji="0" lang="ru-RU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Вопросы рассматриваемые ННС касались деятельности всех отраслевых министерств в сфере науки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1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8E00EB7F-6F9C-4898-8B9F-35B8FA80286C}"/>
              </a:ext>
            </a:extLst>
          </p:cNvPr>
          <p:cNvGrpSpPr/>
          <p:nvPr/>
        </p:nvGrpSpPr>
        <p:grpSpPr>
          <a:xfrm>
            <a:off x="14904" y="0"/>
            <a:ext cx="12192000" cy="6858000"/>
            <a:chOff x="0" y="0"/>
            <a:chExt cx="4816593" cy="2709333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6AB8FD3-2FE4-4362-BE05-5E3732602F4F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4886">
                <a:alpha val="50980"/>
              </a:srgbClr>
            </a:solidFill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606A110-E78B-4C06-A78C-97894E360AE3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5"/>
                </a:lnSpc>
              </a:pPr>
              <a:endParaRPr sz="1200" b="1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46737" y="42739"/>
            <a:ext cx="10455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2023 ЖЫЛҒЫ БАҒДАРЛАМАЛЫҚ-НЫСАНАЛЫ ЖӘНЕ ГРАНТТЫҚ ҚАРЖЫЛАНДЫРУҒА АРНАЛҒАН КОНКУРСТАР БОЙЫНША АҚПАРАТ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02469"/>
              </p:ext>
            </p:extLst>
          </p:nvPr>
        </p:nvGraphicFramePr>
        <p:xfrm>
          <a:off x="259407" y="412889"/>
          <a:ext cx="11585856" cy="640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929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Конкурстың аталымы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dirty="0">
                          <a:solidFill>
                            <a:schemeClr val="bg1"/>
                          </a:solidFill>
                        </a:rPr>
                        <a:t>Келіп түскен өтінімдер саны</a:t>
                      </a:r>
                      <a:endParaRPr lang="en-US" sz="12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ҰҒК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мақұлдаған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ұсынған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өтінімдер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саны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47">
                <a:tc>
                  <a:txBody>
                    <a:bodyPr/>
                    <a:lstStyle/>
                    <a:p>
                      <a:pPr marL="90488" indent="0" algn="just" fontAlgn="b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«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Жас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Ғалым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»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жобасы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бойынша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жас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ғалымдарды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гранттық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конкурсы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жоғары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білім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ru-RU" sz="12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немесе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жобалар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бойынша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жас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ғалымдарды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гранттық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конкурсы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жоғары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білім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225</a:t>
                      </a:r>
                    </a:p>
                    <a:p>
                      <a:pPr algn="ctr"/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130</a:t>
                      </a:r>
                    </a:p>
                    <a:p>
                      <a:pPr algn="ctr"/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2023-2025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жылдарға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немесе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ғылыми-техникалық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жобаларды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гранттық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қаржыландыру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конкурсы (Қазақстан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министрлігі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999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778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algn="just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немесе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жоғары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білім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136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104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немесе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ғылыми-техникалық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қызмет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нәтижелерін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коммерцияландырудың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2023-2025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жылдарға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неғұрлым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перспективалы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жобаларын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гранттық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қаржыландыру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конкурсы («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қоры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 АҚ)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233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2023-2025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жылдарға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іргелі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зерттеулерді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жүзеге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асыратын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ғылыми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ұйымдарды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гранттық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қаржыландыру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конкурсы (Қазақстан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Ғылым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жоғары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министрлігі</a:t>
                      </a:r>
                      <a:r>
                        <a:rPr kumimoji="0" lang="ru-RU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бағдарламаны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Сауда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интеграция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бағдарламаны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конкурсы.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Инвестициялар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және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даму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algn="just"/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Энергетика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конкурс. (ҚР ЦДИАӨМ)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algn="just"/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Конкурстан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тыс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2023-2025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жылдарға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арналған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ғылыми-техникалық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бағдарламаларды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бағдарламалық-нысаналы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қаржыландыру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(Қазақстан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Республикасы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Қорғаныс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50" b="1" dirty="0" err="1">
                          <a:solidFill>
                            <a:schemeClr val="bg1"/>
                          </a:solidFill>
                        </a:rPr>
                        <a:t>министрлігі</a:t>
                      </a:r>
                      <a:r>
                        <a:rPr lang="ru-RU" sz="1250" b="1" dirty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12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054" y="66680"/>
            <a:ext cx="656509" cy="646331"/>
          </a:xfrm>
          <a:prstGeom prst="rect">
            <a:avLst/>
          </a:prstGeom>
        </p:spPr>
      </p:pic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1A473315-934F-4939-A102-CA14DFA0B9CC}"/>
              </a:ext>
            </a:extLst>
          </p:cNvPr>
          <p:cNvSpPr/>
          <p:nvPr/>
        </p:nvSpPr>
        <p:spPr>
          <a:xfrm>
            <a:off x="11709415" y="6395068"/>
            <a:ext cx="482210" cy="391949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3041</TotalTime>
  <Words>3135</Words>
  <Application>Microsoft Office PowerPoint</Application>
  <PresentationFormat>Широкоэкранный</PresentationFormat>
  <Paragraphs>654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Arial</vt:lpstr>
      <vt:lpstr>Calibri</vt:lpstr>
      <vt:lpstr>Calibri (MS)</vt:lpstr>
      <vt:lpstr>Lucida Sans Unicode</vt:lpstr>
      <vt:lpstr>Raleway</vt:lpstr>
      <vt:lpstr>Tahoma</vt:lpstr>
      <vt:lpstr>Times New Roman</vt:lpstr>
      <vt:lpstr>Times New Roman Bold</vt:lpstr>
      <vt:lpstr>Wingdings</vt:lpstr>
      <vt:lpstr>1_Тема Office</vt:lpstr>
      <vt:lpstr>Презентация PowerPoint</vt:lpstr>
      <vt:lpstr>НЕГІЗГІ БАҒЫТТАРЫ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ҒЫЛЫМИ, ҒЫЛЫМИ-ТЕХНИКАЛЫҚ ЖОБАЛАР МЕН БАҒДАРЛАМАЛАРДЫҢ, КОММЕРЦИЯЛАНДЫРУ ЖОБАЛАРЫНЫҢ МОНИТОРИНГІ (ІСКЕ АЛУ ОРНЫНА БАРУ АРҚЫЛЫ)</vt:lpstr>
      <vt:lpstr>2024 жылға арналған МОНИТОРИНГ ҚЫЗМЕТІНІҢ ЖОСПАРЫ</vt:lpstr>
      <vt:lpstr>ҰЛТТЫҚ ҒЫЛЫМИ ДӘЙЕКСӨЗДЕР ИНДЕКСІН ҚҰРУ  Мемлекет басшысы Қ.К. Тоқаевтың тапсырмасы</vt:lpstr>
      <vt:lpstr>Презентация PowerPoint</vt:lpstr>
      <vt:lpstr>ҰЛТТЫҚ ҒЫЛЫМИ-ТЕХНИКАЛЫҚ АҚПАРАТ ОРТАЛЫҒЫ  Мемлекет басшысы Қ.К. Тоқаевтың тапсырмасы</vt:lpstr>
      <vt:lpstr> Ақпараттық-талдау қызметі   </vt:lpstr>
      <vt:lpstr>Презентация PowerPoint</vt:lpstr>
      <vt:lpstr>Презентация PowerPoint</vt:lpstr>
      <vt:lpstr>ҚАЗАҚСТАН САНДЫҚ ҒЫЛЫМ ЭКОЖҮЙЕСІНІҢ ҚАЗІРГІ ЖАҒДАЙЫ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НАЦИОНАЛЬНОГО ЦЕНТРА ГОСУДАРСТВЕННОЙ  НАУЧНО-ТЕХНИЧЕСКОЙ ЭКСПЕРТИЗЫ</dc:title>
  <dc:creator>Антон Морозов</dc:creator>
  <cp:lastModifiedBy>Толкын Садырова</cp:lastModifiedBy>
  <cp:revision>515</cp:revision>
  <cp:lastPrinted>2024-01-05T04:46:44Z</cp:lastPrinted>
  <dcterms:created xsi:type="dcterms:W3CDTF">2023-06-19T07:04:32Z</dcterms:created>
  <dcterms:modified xsi:type="dcterms:W3CDTF">2024-01-10T05:04:36Z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